
<file path=[Content_Types].xml><?xml version="1.0" encoding="utf-8"?>
<Types xmlns="http://schemas.openxmlformats.org/package/2006/content-types">
  <Default Extension="jpe"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334" r:id="rId2"/>
    <p:sldId id="337" r:id="rId3"/>
    <p:sldId id="400" r:id="rId4"/>
    <p:sldId id="325" r:id="rId5"/>
    <p:sldId id="393" r:id="rId6"/>
    <p:sldId id="396" r:id="rId7"/>
    <p:sldId id="409" r:id="rId8"/>
    <p:sldId id="403" r:id="rId9"/>
    <p:sldId id="410" r:id="rId10"/>
    <p:sldId id="391" r:id="rId11"/>
    <p:sldId id="406" r:id="rId12"/>
    <p:sldId id="399" r:id="rId13"/>
    <p:sldId id="365" r:id="rId14"/>
    <p:sldId id="330" r:id="rId15"/>
    <p:sldId id="395" r:id="rId16"/>
    <p:sldId id="319" r:id="rId17"/>
    <p:sldId id="390" r:id="rId18"/>
    <p:sldId id="39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1DA6200-A2DD-4AE6-82C2-6EA05112C807}">
          <p14:sldIdLst>
            <p14:sldId id="334"/>
            <p14:sldId id="337"/>
            <p14:sldId id="400"/>
            <p14:sldId id="325"/>
            <p14:sldId id="393"/>
            <p14:sldId id="396"/>
            <p14:sldId id="409"/>
            <p14:sldId id="403"/>
            <p14:sldId id="410"/>
            <p14:sldId id="391"/>
            <p14:sldId id="406"/>
            <p14:sldId id="399"/>
            <p14:sldId id="365"/>
            <p14:sldId id="330"/>
            <p14:sldId id="395"/>
            <p14:sldId id="319"/>
            <p14:sldId id="390"/>
            <p14:sldId id="39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5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6" d="100"/>
          <a:sy n="86" d="100"/>
        </p:scale>
        <p:origin x="470" y="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4409C6-4D3B-4B25-9DE6-08AC49E34BF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7734569-A676-47F6-B950-501ECF5E4048}">
      <dgm:prSet phldrT="[Text]"/>
      <dgm:spPr/>
      <dgm:t>
        <a:bodyPr/>
        <a:lstStyle/>
        <a:p>
          <a:r>
            <a:rPr lang="en-US" dirty="0"/>
            <a:t>Branding and Goal Setting</a:t>
          </a:r>
        </a:p>
      </dgm:t>
    </dgm:pt>
    <dgm:pt modelId="{1456EB1E-18E1-4142-BF8A-1958424AC3AD}" type="parTrans" cxnId="{A86BD416-5FBA-4FE5-98AF-60584A7376C1}">
      <dgm:prSet/>
      <dgm:spPr/>
      <dgm:t>
        <a:bodyPr/>
        <a:lstStyle/>
        <a:p>
          <a:endParaRPr lang="en-US"/>
        </a:p>
      </dgm:t>
    </dgm:pt>
    <dgm:pt modelId="{ABF9C4C9-496F-4465-9973-FB1FC381E44F}" type="sibTrans" cxnId="{A86BD416-5FBA-4FE5-98AF-60584A7376C1}">
      <dgm:prSet/>
      <dgm:spPr/>
      <dgm:t>
        <a:bodyPr/>
        <a:lstStyle/>
        <a:p>
          <a:endParaRPr lang="en-US"/>
        </a:p>
      </dgm:t>
    </dgm:pt>
    <dgm:pt modelId="{867E044F-C7EF-4895-BC26-61B4F1B3686E}">
      <dgm:prSet phldrT="[Text]"/>
      <dgm:spPr/>
      <dgm:t>
        <a:bodyPr/>
        <a:lstStyle/>
        <a:p>
          <a:r>
            <a:rPr lang="en-US" dirty="0"/>
            <a:t>Business and Competitor Audit</a:t>
          </a:r>
        </a:p>
      </dgm:t>
    </dgm:pt>
    <dgm:pt modelId="{66B33920-A4F6-474E-BACA-2C7C875BAD9C}" type="parTrans" cxnId="{D2007F15-D340-491F-A016-EC7CA352FC29}">
      <dgm:prSet/>
      <dgm:spPr/>
      <dgm:t>
        <a:bodyPr/>
        <a:lstStyle/>
        <a:p>
          <a:endParaRPr lang="en-US"/>
        </a:p>
      </dgm:t>
    </dgm:pt>
    <dgm:pt modelId="{B6DC54CA-F487-4A7A-80DE-0E494EFC3CB8}" type="sibTrans" cxnId="{D2007F15-D340-491F-A016-EC7CA352FC29}">
      <dgm:prSet/>
      <dgm:spPr/>
      <dgm:t>
        <a:bodyPr/>
        <a:lstStyle/>
        <a:p>
          <a:endParaRPr lang="en-US"/>
        </a:p>
      </dgm:t>
    </dgm:pt>
    <dgm:pt modelId="{8F349FA4-6A79-45F4-B1D9-909E11C027B5}">
      <dgm:prSet phldrT="[Text]"/>
      <dgm:spPr/>
      <dgm:t>
        <a:bodyPr/>
        <a:lstStyle/>
        <a:p>
          <a:r>
            <a:rPr lang="en-US" dirty="0"/>
            <a:t>Listening and Research</a:t>
          </a:r>
        </a:p>
      </dgm:t>
    </dgm:pt>
    <dgm:pt modelId="{B60994CB-FF1B-45B4-8B05-2F8DFAA9BEBD}" type="parTrans" cxnId="{558FE1A6-620C-4708-A6E9-49F8A2303DE9}">
      <dgm:prSet/>
      <dgm:spPr/>
      <dgm:t>
        <a:bodyPr/>
        <a:lstStyle/>
        <a:p>
          <a:endParaRPr lang="en-US"/>
        </a:p>
      </dgm:t>
    </dgm:pt>
    <dgm:pt modelId="{C6499578-B745-4A38-B26C-32805594D80C}" type="sibTrans" cxnId="{558FE1A6-620C-4708-A6E9-49F8A2303DE9}">
      <dgm:prSet/>
      <dgm:spPr/>
      <dgm:t>
        <a:bodyPr/>
        <a:lstStyle/>
        <a:p>
          <a:endParaRPr lang="en-US"/>
        </a:p>
      </dgm:t>
    </dgm:pt>
    <dgm:pt modelId="{4CE76910-F48A-469B-A2EF-33F31F673D67}">
      <dgm:prSet/>
      <dgm:spPr/>
      <dgm:t>
        <a:bodyPr/>
        <a:lstStyle/>
        <a:p>
          <a:r>
            <a:rPr lang="en-US" dirty="0">
              <a:solidFill>
                <a:srgbClr val="FF0000"/>
              </a:solidFill>
            </a:rPr>
            <a:t>Creating and Reaching Target Audiences</a:t>
          </a:r>
        </a:p>
      </dgm:t>
    </dgm:pt>
    <dgm:pt modelId="{F33BE0E8-BCF4-49F1-BE5F-6CA5F8CDC7E6}" type="parTrans" cxnId="{1D707B48-38FA-43D2-BD61-1D1A71821AB3}">
      <dgm:prSet/>
      <dgm:spPr/>
      <dgm:t>
        <a:bodyPr/>
        <a:lstStyle/>
        <a:p>
          <a:endParaRPr lang="en-US"/>
        </a:p>
      </dgm:t>
    </dgm:pt>
    <dgm:pt modelId="{0934C86F-D3D6-4D3F-9526-6521B944D7A4}" type="sibTrans" cxnId="{1D707B48-38FA-43D2-BD61-1D1A71821AB3}">
      <dgm:prSet/>
      <dgm:spPr/>
      <dgm:t>
        <a:bodyPr/>
        <a:lstStyle/>
        <a:p>
          <a:endParaRPr lang="en-US"/>
        </a:p>
      </dgm:t>
    </dgm:pt>
    <dgm:pt modelId="{7AA05D7F-B668-4321-B3FE-96431FE33D52}">
      <dgm:prSet/>
      <dgm:spPr/>
      <dgm:t>
        <a:bodyPr/>
        <a:lstStyle/>
        <a:p>
          <a:r>
            <a:rPr lang="en-US" dirty="0"/>
            <a:t>Social Media Platforms and Strategies</a:t>
          </a:r>
        </a:p>
      </dgm:t>
    </dgm:pt>
    <dgm:pt modelId="{FE0C783C-AADA-43CD-AA6D-0CF25B5B1918}" type="parTrans" cxnId="{8B96B946-E189-4E85-93DD-FB480B208A47}">
      <dgm:prSet/>
      <dgm:spPr/>
      <dgm:t>
        <a:bodyPr/>
        <a:lstStyle/>
        <a:p>
          <a:endParaRPr lang="en-US"/>
        </a:p>
      </dgm:t>
    </dgm:pt>
    <dgm:pt modelId="{F18FDCB5-40DF-4F10-BE57-EFC81B11F5DE}" type="sibTrans" cxnId="{8B96B946-E189-4E85-93DD-FB480B208A47}">
      <dgm:prSet/>
      <dgm:spPr/>
      <dgm:t>
        <a:bodyPr/>
        <a:lstStyle/>
        <a:p>
          <a:endParaRPr lang="en-US"/>
        </a:p>
      </dgm:t>
    </dgm:pt>
    <dgm:pt modelId="{8E3ABB04-D97E-4E9E-8627-2B4BAA5B62AF}">
      <dgm:prSet/>
      <dgm:spPr/>
      <dgm:t>
        <a:bodyPr/>
        <a:lstStyle/>
        <a:p>
          <a:r>
            <a:rPr lang="en-US" dirty="0"/>
            <a:t>Content Marketing</a:t>
          </a:r>
        </a:p>
      </dgm:t>
    </dgm:pt>
    <dgm:pt modelId="{5417045F-2EB4-4970-8847-82B01C15A16E}" type="parTrans" cxnId="{2E370208-582F-48B0-991E-59935050474C}">
      <dgm:prSet/>
      <dgm:spPr/>
      <dgm:t>
        <a:bodyPr/>
        <a:lstStyle/>
        <a:p>
          <a:endParaRPr lang="en-US"/>
        </a:p>
      </dgm:t>
    </dgm:pt>
    <dgm:pt modelId="{EEAF0C8E-2AC6-4B70-83E8-4267541D349A}" type="sibTrans" cxnId="{2E370208-582F-48B0-991E-59935050474C}">
      <dgm:prSet/>
      <dgm:spPr/>
      <dgm:t>
        <a:bodyPr/>
        <a:lstStyle/>
        <a:p>
          <a:endParaRPr lang="en-US"/>
        </a:p>
      </dgm:t>
    </dgm:pt>
    <dgm:pt modelId="{AA90735A-2901-4B99-B27E-A68A5FC2FD61}">
      <dgm:prSet/>
      <dgm:spPr/>
      <dgm:t>
        <a:bodyPr/>
        <a:lstStyle/>
        <a:p>
          <a:r>
            <a:rPr lang="en-US" dirty="0"/>
            <a:t>Analytics</a:t>
          </a:r>
        </a:p>
      </dgm:t>
    </dgm:pt>
    <dgm:pt modelId="{3D6D5B24-13FE-4136-BD19-C97DAE3C6B70}" type="parTrans" cxnId="{199301ED-BD00-4771-BAA0-7ED44C22B271}">
      <dgm:prSet/>
      <dgm:spPr/>
      <dgm:t>
        <a:bodyPr/>
        <a:lstStyle/>
        <a:p>
          <a:endParaRPr lang="en-US"/>
        </a:p>
      </dgm:t>
    </dgm:pt>
    <dgm:pt modelId="{BF78AACB-B95B-4546-BF25-00C92ED9314D}" type="sibTrans" cxnId="{199301ED-BD00-4771-BAA0-7ED44C22B271}">
      <dgm:prSet/>
      <dgm:spPr/>
      <dgm:t>
        <a:bodyPr/>
        <a:lstStyle/>
        <a:p>
          <a:endParaRPr lang="en-US"/>
        </a:p>
      </dgm:t>
    </dgm:pt>
    <dgm:pt modelId="{E685ED9F-A6A4-4AD2-8C61-8885899F6CFC}" type="pres">
      <dgm:prSet presAssocID="{584409C6-4D3B-4B25-9DE6-08AC49E34BFA}" presName="Name0" presStyleCnt="0">
        <dgm:presLayoutVars>
          <dgm:chMax val="7"/>
          <dgm:chPref val="7"/>
          <dgm:dir/>
        </dgm:presLayoutVars>
      </dgm:prSet>
      <dgm:spPr/>
    </dgm:pt>
    <dgm:pt modelId="{C6A52697-4116-4029-8CD9-7D586020B307}" type="pres">
      <dgm:prSet presAssocID="{584409C6-4D3B-4B25-9DE6-08AC49E34BFA}" presName="Name1" presStyleCnt="0"/>
      <dgm:spPr/>
    </dgm:pt>
    <dgm:pt modelId="{D7E47C52-70F9-45CB-9BA1-2C7DF52AA81D}" type="pres">
      <dgm:prSet presAssocID="{584409C6-4D3B-4B25-9DE6-08AC49E34BFA}" presName="cycle" presStyleCnt="0"/>
      <dgm:spPr/>
    </dgm:pt>
    <dgm:pt modelId="{4A0E344C-DBC9-4BF5-8A58-C7FBA9BCEA3C}" type="pres">
      <dgm:prSet presAssocID="{584409C6-4D3B-4B25-9DE6-08AC49E34BFA}" presName="srcNode" presStyleLbl="node1" presStyleIdx="0" presStyleCnt="7"/>
      <dgm:spPr/>
    </dgm:pt>
    <dgm:pt modelId="{E9680142-161B-4F10-B385-6778975946EE}" type="pres">
      <dgm:prSet presAssocID="{584409C6-4D3B-4B25-9DE6-08AC49E34BFA}" presName="conn" presStyleLbl="parChTrans1D2" presStyleIdx="0" presStyleCnt="1"/>
      <dgm:spPr/>
    </dgm:pt>
    <dgm:pt modelId="{0FD46CCF-EEF9-4DA7-B861-B30A9FC6FBDA}" type="pres">
      <dgm:prSet presAssocID="{584409C6-4D3B-4B25-9DE6-08AC49E34BFA}" presName="extraNode" presStyleLbl="node1" presStyleIdx="0" presStyleCnt="7"/>
      <dgm:spPr/>
    </dgm:pt>
    <dgm:pt modelId="{62238805-5D54-4740-83FA-5397F43425D5}" type="pres">
      <dgm:prSet presAssocID="{584409C6-4D3B-4B25-9DE6-08AC49E34BFA}" presName="dstNode" presStyleLbl="node1" presStyleIdx="0" presStyleCnt="7"/>
      <dgm:spPr/>
    </dgm:pt>
    <dgm:pt modelId="{A32222BE-B184-4B61-93CB-6A05830E85D1}" type="pres">
      <dgm:prSet presAssocID="{17734569-A676-47F6-B950-501ECF5E4048}" presName="text_1" presStyleLbl="node1" presStyleIdx="0" presStyleCnt="7">
        <dgm:presLayoutVars>
          <dgm:bulletEnabled val="1"/>
        </dgm:presLayoutVars>
      </dgm:prSet>
      <dgm:spPr/>
    </dgm:pt>
    <dgm:pt modelId="{21AD3E6B-EA43-4AD3-BB6F-A024AD31729B}" type="pres">
      <dgm:prSet presAssocID="{17734569-A676-47F6-B950-501ECF5E4048}" presName="accent_1" presStyleCnt="0"/>
      <dgm:spPr/>
    </dgm:pt>
    <dgm:pt modelId="{4FD61AFB-C3C6-450E-942C-2430F0A0E970}" type="pres">
      <dgm:prSet presAssocID="{17734569-A676-47F6-B950-501ECF5E4048}" presName="accentRepeatNode" presStyleLbl="solidFgAcc1" presStyleIdx="0" presStyleCnt="7"/>
      <dgm:spPr/>
    </dgm:pt>
    <dgm:pt modelId="{27532C6E-AF93-44A3-9B5D-DE28A5A28E63}" type="pres">
      <dgm:prSet presAssocID="{867E044F-C7EF-4895-BC26-61B4F1B3686E}" presName="text_2" presStyleLbl="node1" presStyleIdx="1" presStyleCnt="7">
        <dgm:presLayoutVars>
          <dgm:bulletEnabled val="1"/>
        </dgm:presLayoutVars>
      </dgm:prSet>
      <dgm:spPr/>
    </dgm:pt>
    <dgm:pt modelId="{F9571B3B-E230-4EBB-9DAE-704C681181FD}" type="pres">
      <dgm:prSet presAssocID="{867E044F-C7EF-4895-BC26-61B4F1B3686E}" presName="accent_2" presStyleCnt="0"/>
      <dgm:spPr/>
    </dgm:pt>
    <dgm:pt modelId="{A77717C9-321B-4C36-84B2-93B6DAE0DBE2}" type="pres">
      <dgm:prSet presAssocID="{867E044F-C7EF-4895-BC26-61B4F1B3686E}" presName="accentRepeatNode" presStyleLbl="solidFgAcc1" presStyleIdx="1" presStyleCnt="7"/>
      <dgm:spPr/>
    </dgm:pt>
    <dgm:pt modelId="{436697C1-48C8-4610-B795-0347182C9553}" type="pres">
      <dgm:prSet presAssocID="{8F349FA4-6A79-45F4-B1D9-909E11C027B5}" presName="text_3" presStyleLbl="node1" presStyleIdx="2" presStyleCnt="7">
        <dgm:presLayoutVars>
          <dgm:bulletEnabled val="1"/>
        </dgm:presLayoutVars>
      </dgm:prSet>
      <dgm:spPr/>
    </dgm:pt>
    <dgm:pt modelId="{38C2E2AE-55A6-44C2-8DA8-8B329E2E8B0A}" type="pres">
      <dgm:prSet presAssocID="{8F349FA4-6A79-45F4-B1D9-909E11C027B5}" presName="accent_3" presStyleCnt="0"/>
      <dgm:spPr/>
    </dgm:pt>
    <dgm:pt modelId="{A02017A3-DB22-4C03-93DC-93278C7E8DF8}" type="pres">
      <dgm:prSet presAssocID="{8F349FA4-6A79-45F4-B1D9-909E11C027B5}" presName="accentRepeatNode" presStyleLbl="solidFgAcc1" presStyleIdx="2" presStyleCnt="7"/>
      <dgm:spPr/>
    </dgm:pt>
    <dgm:pt modelId="{282E2683-2A00-4EB5-8B30-5BFDA7D225D2}" type="pres">
      <dgm:prSet presAssocID="{4CE76910-F48A-469B-A2EF-33F31F673D67}" presName="text_4" presStyleLbl="node1" presStyleIdx="3" presStyleCnt="7">
        <dgm:presLayoutVars>
          <dgm:bulletEnabled val="1"/>
        </dgm:presLayoutVars>
      </dgm:prSet>
      <dgm:spPr/>
    </dgm:pt>
    <dgm:pt modelId="{DAA06471-33E0-470E-9C15-3BAD4D4D041C}" type="pres">
      <dgm:prSet presAssocID="{4CE76910-F48A-469B-A2EF-33F31F673D67}" presName="accent_4" presStyleCnt="0"/>
      <dgm:spPr/>
    </dgm:pt>
    <dgm:pt modelId="{993ABBFE-E6C0-4DE9-A4A5-D9B370907D84}" type="pres">
      <dgm:prSet presAssocID="{4CE76910-F48A-469B-A2EF-33F31F673D67}" presName="accentRepeatNode" presStyleLbl="solidFgAcc1" presStyleIdx="3" presStyleCnt="7"/>
      <dgm:spPr/>
    </dgm:pt>
    <dgm:pt modelId="{E5429F77-18E6-409D-8DC6-42A5E352C114}" type="pres">
      <dgm:prSet presAssocID="{7AA05D7F-B668-4321-B3FE-96431FE33D52}" presName="text_5" presStyleLbl="node1" presStyleIdx="4" presStyleCnt="7">
        <dgm:presLayoutVars>
          <dgm:bulletEnabled val="1"/>
        </dgm:presLayoutVars>
      </dgm:prSet>
      <dgm:spPr/>
    </dgm:pt>
    <dgm:pt modelId="{FD6DBB0A-2CD2-4CEA-A6A9-E2D1CA00877C}" type="pres">
      <dgm:prSet presAssocID="{7AA05D7F-B668-4321-B3FE-96431FE33D52}" presName="accent_5" presStyleCnt="0"/>
      <dgm:spPr/>
    </dgm:pt>
    <dgm:pt modelId="{385CC98F-AEED-4EB7-8033-39F96DB73B5B}" type="pres">
      <dgm:prSet presAssocID="{7AA05D7F-B668-4321-B3FE-96431FE33D52}" presName="accentRepeatNode" presStyleLbl="solidFgAcc1" presStyleIdx="4" presStyleCnt="7"/>
      <dgm:spPr/>
    </dgm:pt>
    <dgm:pt modelId="{9B03C498-6C16-4A92-89F2-0FA0830E89EB}" type="pres">
      <dgm:prSet presAssocID="{8E3ABB04-D97E-4E9E-8627-2B4BAA5B62AF}" presName="text_6" presStyleLbl="node1" presStyleIdx="5" presStyleCnt="7">
        <dgm:presLayoutVars>
          <dgm:bulletEnabled val="1"/>
        </dgm:presLayoutVars>
      </dgm:prSet>
      <dgm:spPr/>
    </dgm:pt>
    <dgm:pt modelId="{B7499618-B6A6-4EBB-B8B7-CF8FE8063F36}" type="pres">
      <dgm:prSet presAssocID="{8E3ABB04-D97E-4E9E-8627-2B4BAA5B62AF}" presName="accent_6" presStyleCnt="0"/>
      <dgm:spPr/>
    </dgm:pt>
    <dgm:pt modelId="{994419D9-6D43-48AE-BE8E-E85BE645CAF9}" type="pres">
      <dgm:prSet presAssocID="{8E3ABB04-D97E-4E9E-8627-2B4BAA5B62AF}" presName="accentRepeatNode" presStyleLbl="solidFgAcc1" presStyleIdx="5" presStyleCnt="7"/>
      <dgm:spPr/>
    </dgm:pt>
    <dgm:pt modelId="{37F1F14C-7E82-4417-A318-F89D0D06F9E3}" type="pres">
      <dgm:prSet presAssocID="{AA90735A-2901-4B99-B27E-A68A5FC2FD61}" presName="text_7" presStyleLbl="node1" presStyleIdx="6" presStyleCnt="7">
        <dgm:presLayoutVars>
          <dgm:bulletEnabled val="1"/>
        </dgm:presLayoutVars>
      </dgm:prSet>
      <dgm:spPr/>
    </dgm:pt>
    <dgm:pt modelId="{62B040CA-D4E4-4ECC-901C-14550EF1ED2F}" type="pres">
      <dgm:prSet presAssocID="{AA90735A-2901-4B99-B27E-A68A5FC2FD61}" presName="accent_7" presStyleCnt="0"/>
      <dgm:spPr/>
    </dgm:pt>
    <dgm:pt modelId="{22C36010-9A98-4965-9A44-617DE306DCDF}" type="pres">
      <dgm:prSet presAssocID="{AA90735A-2901-4B99-B27E-A68A5FC2FD61}" presName="accentRepeatNode" presStyleLbl="solidFgAcc1" presStyleIdx="6" presStyleCnt="7"/>
      <dgm:spPr/>
    </dgm:pt>
  </dgm:ptLst>
  <dgm:cxnLst>
    <dgm:cxn modelId="{CBAA7D06-85D1-45C6-A1D7-E4D1C320F048}" type="presOf" srcId="{867E044F-C7EF-4895-BC26-61B4F1B3686E}" destId="{27532C6E-AF93-44A3-9B5D-DE28A5A28E63}" srcOrd="0" destOrd="0" presId="urn:microsoft.com/office/officeart/2008/layout/VerticalCurvedList"/>
    <dgm:cxn modelId="{2E370208-582F-48B0-991E-59935050474C}" srcId="{584409C6-4D3B-4B25-9DE6-08AC49E34BFA}" destId="{8E3ABB04-D97E-4E9E-8627-2B4BAA5B62AF}" srcOrd="5" destOrd="0" parTransId="{5417045F-2EB4-4970-8847-82B01C15A16E}" sibTransId="{EEAF0C8E-2AC6-4B70-83E8-4267541D349A}"/>
    <dgm:cxn modelId="{D2007F15-D340-491F-A016-EC7CA352FC29}" srcId="{584409C6-4D3B-4B25-9DE6-08AC49E34BFA}" destId="{867E044F-C7EF-4895-BC26-61B4F1B3686E}" srcOrd="1" destOrd="0" parTransId="{66B33920-A4F6-474E-BACA-2C7C875BAD9C}" sibTransId="{B6DC54CA-F487-4A7A-80DE-0E494EFC3CB8}"/>
    <dgm:cxn modelId="{A86BD416-5FBA-4FE5-98AF-60584A7376C1}" srcId="{584409C6-4D3B-4B25-9DE6-08AC49E34BFA}" destId="{17734569-A676-47F6-B950-501ECF5E4048}" srcOrd="0" destOrd="0" parTransId="{1456EB1E-18E1-4142-BF8A-1958424AC3AD}" sibTransId="{ABF9C4C9-496F-4465-9973-FB1FC381E44F}"/>
    <dgm:cxn modelId="{FC221023-ACCB-4709-B6CC-40507ADA01B9}" type="presOf" srcId="{8F349FA4-6A79-45F4-B1D9-909E11C027B5}" destId="{436697C1-48C8-4610-B795-0347182C9553}" srcOrd="0" destOrd="0" presId="urn:microsoft.com/office/officeart/2008/layout/VerticalCurvedList"/>
    <dgm:cxn modelId="{D7BD4F46-F43D-48B8-AB93-F5E100BE8AE6}" type="presOf" srcId="{584409C6-4D3B-4B25-9DE6-08AC49E34BFA}" destId="{E685ED9F-A6A4-4AD2-8C61-8885899F6CFC}" srcOrd="0" destOrd="0" presId="urn:microsoft.com/office/officeart/2008/layout/VerticalCurvedList"/>
    <dgm:cxn modelId="{8B96B946-E189-4E85-93DD-FB480B208A47}" srcId="{584409C6-4D3B-4B25-9DE6-08AC49E34BFA}" destId="{7AA05D7F-B668-4321-B3FE-96431FE33D52}" srcOrd="4" destOrd="0" parTransId="{FE0C783C-AADA-43CD-AA6D-0CF25B5B1918}" sibTransId="{F18FDCB5-40DF-4F10-BE57-EFC81B11F5DE}"/>
    <dgm:cxn modelId="{1D707B48-38FA-43D2-BD61-1D1A71821AB3}" srcId="{584409C6-4D3B-4B25-9DE6-08AC49E34BFA}" destId="{4CE76910-F48A-469B-A2EF-33F31F673D67}" srcOrd="3" destOrd="0" parTransId="{F33BE0E8-BCF4-49F1-BE5F-6CA5F8CDC7E6}" sibTransId="{0934C86F-D3D6-4D3F-9526-6521B944D7A4}"/>
    <dgm:cxn modelId="{6A29F47E-0552-4938-85F5-41F6CD35D413}" type="presOf" srcId="{AA90735A-2901-4B99-B27E-A68A5FC2FD61}" destId="{37F1F14C-7E82-4417-A318-F89D0D06F9E3}" srcOrd="0" destOrd="0" presId="urn:microsoft.com/office/officeart/2008/layout/VerticalCurvedList"/>
    <dgm:cxn modelId="{AC7B867F-0686-4411-9708-B8BB388AA794}" type="presOf" srcId="{ABF9C4C9-496F-4465-9973-FB1FC381E44F}" destId="{E9680142-161B-4F10-B385-6778975946EE}" srcOrd="0" destOrd="0" presId="urn:microsoft.com/office/officeart/2008/layout/VerticalCurvedList"/>
    <dgm:cxn modelId="{558FE1A6-620C-4708-A6E9-49F8A2303DE9}" srcId="{584409C6-4D3B-4B25-9DE6-08AC49E34BFA}" destId="{8F349FA4-6A79-45F4-B1D9-909E11C027B5}" srcOrd="2" destOrd="0" parTransId="{B60994CB-FF1B-45B4-8B05-2F8DFAA9BEBD}" sibTransId="{C6499578-B745-4A38-B26C-32805594D80C}"/>
    <dgm:cxn modelId="{0CF292D7-9C41-43E6-85BC-ED641B54AF6A}" type="presOf" srcId="{8E3ABB04-D97E-4E9E-8627-2B4BAA5B62AF}" destId="{9B03C498-6C16-4A92-89F2-0FA0830E89EB}" srcOrd="0" destOrd="0" presId="urn:microsoft.com/office/officeart/2008/layout/VerticalCurvedList"/>
    <dgm:cxn modelId="{93FF46D8-5290-464B-8952-4F0E09D7151A}" type="presOf" srcId="{17734569-A676-47F6-B950-501ECF5E4048}" destId="{A32222BE-B184-4B61-93CB-6A05830E85D1}" srcOrd="0" destOrd="0" presId="urn:microsoft.com/office/officeart/2008/layout/VerticalCurvedList"/>
    <dgm:cxn modelId="{31EBBFE7-4287-4EAD-A0E0-E6A8F77BF2BE}" type="presOf" srcId="{4CE76910-F48A-469B-A2EF-33F31F673D67}" destId="{282E2683-2A00-4EB5-8B30-5BFDA7D225D2}" srcOrd="0" destOrd="0" presId="urn:microsoft.com/office/officeart/2008/layout/VerticalCurvedList"/>
    <dgm:cxn modelId="{199301ED-BD00-4771-BAA0-7ED44C22B271}" srcId="{584409C6-4D3B-4B25-9DE6-08AC49E34BFA}" destId="{AA90735A-2901-4B99-B27E-A68A5FC2FD61}" srcOrd="6" destOrd="0" parTransId="{3D6D5B24-13FE-4136-BD19-C97DAE3C6B70}" sibTransId="{BF78AACB-B95B-4546-BF25-00C92ED9314D}"/>
    <dgm:cxn modelId="{0A20B1ED-69DA-44CF-A521-81C9229D1443}" type="presOf" srcId="{7AA05D7F-B668-4321-B3FE-96431FE33D52}" destId="{E5429F77-18E6-409D-8DC6-42A5E352C114}" srcOrd="0" destOrd="0" presId="urn:microsoft.com/office/officeart/2008/layout/VerticalCurvedList"/>
    <dgm:cxn modelId="{B53DE79E-D310-4686-B3F7-2366D004755F}" type="presParOf" srcId="{E685ED9F-A6A4-4AD2-8C61-8885899F6CFC}" destId="{C6A52697-4116-4029-8CD9-7D586020B307}" srcOrd="0" destOrd="0" presId="urn:microsoft.com/office/officeart/2008/layout/VerticalCurvedList"/>
    <dgm:cxn modelId="{3CFC43B3-E0DD-4D86-8F51-A73A6D552D83}" type="presParOf" srcId="{C6A52697-4116-4029-8CD9-7D586020B307}" destId="{D7E47C52-70F9-45CB-9BA1-2C7DF52AA81D}" srcOrd="0" destOrd="0" presId="urn:microsoft.com/office/officeart/2008/layout/VerticalCurvedList"/>
    <dgm:cxn modelId="{6583A2D4-5B13-4968-8470-665AB4A65BE6}" type="presParOf" srcId="{D7E47C52-70F9-45CB-9BA1-2C7DF52AA81D}" destId="{4A0E344C-DBC9-4BF5-8A58-C7FBA9BCEA3C}" srcOrd="0" destOrd="0" presId="urn:microsoft.com/office/officeart/2008/layout/VerticalCurvedList"/>
    <dgm:cxn modelId="{B2AF1A75-9EC9-482A-849E-1171092B61DB}" type="presParOf" srcId="{D7E47C52-70F9-45CB-9BA1-2C7DF52AA81D}" destId="{E9680142-161B-4F10-B385-6778975946EE}" srcOrd="1" destOrd="0" presId="urn:microsoft.com/office/officeart/2008/layout/VerticalCurvedList"/>
    <dgm:cxn modelId="{2815E9AE-398E-4920-9589-C2BD756A8597}" type="presParOf" srcId="{D7E47C52-70F9-45CB-9BA1-2C7DF52AA81D}" destId="{0FD46CCF-EEF9-4DA7-B861-B30A9FC6FBDA}" srcOrd="2" destOrd="0" presId="urn:microsoft.com/office/officeart/2008/layout/VerticalCurvedList"/>
    <dgm:cxn modelId="{6DC938E6-1432-40AE-B81C-5BC8630FA921}" type="presParOf" srcId="{D7E47C52-70F9-45CB-9BA1-2C7DF52AA81D}" destId="{62238805-5D54-4740-83FA-5397F43425D5}" srcOrd="3" destOrd="0" presId="urn:microsoft.com/office/officeart/2008/layout/VerticalCurvedList"/>
    <dgm:cxn modelId="{1B8FCF08-8750-4478-8334-868835FD9FCD}" type="presParOf" srcId="{C6A52697-4116-4029-8CD9-7D586020B307}" destId="{A32222BE-B184-4B61-93CB-6A05830E85D1}" srcOrd="1" destOrd="0" presId="urn:microsoft.com/office/officeart/2008/layout/VerticalCurvedList"/>
    <dgm:cxn modelId="{21FB1819-E460-448F-B3F7-BECC665E345F}" type="presParOf" srcId="{C6A52697-4116-4029-8CD9-7D586020B307}" destId="{21AD3E6B-EA43-4AD3-BB6F-A024AD31729B}" srcOrd="2" destOrd="0" presId="urn:microsoft.com/office/officeart/2008/layout/VerticalCurvedList"/>
    <dgm:cxn modelId="{498ECE10-28F5-4908-9414-F548662837F9}" type="presParOf" srcId="{21AD3E6B-EA43-4AD3-BB6F-A024AD31729B}" destId="{4FD61AFB-C3C6-450E-942C-2430F0A0E970}" srcOrd="0" destOrd="0" presId="urn:microsoft.com/office/officeart/2008/layout/VerticalCurvedList"/>
    <dgm:cxn modelId="{5FACA7E1-8040-477E-9B24-EC3C7EEBB970}" type="presParOf" srcId="{C6A52697-4116-4029-8CD9-7D586020B307}" destId="{27532C6E-AF93-44A3-9B5D-DE28A5A28E63}" srcOrd="3" destOrd="0" presId="urn:microsoft.com/office/officeart/2008/layout/VerticalCurvedList"/>
    <dgm:cxn modelId="{6E7CFB42-FDDB-45CC-8F9E-2B835CD3368A}" type="presParOf" srcId="{C6A52697-4116-4029-8CD9-7D586020B307}" destId="{F9571B3B-E230-4EBB-9DAE-704C681181FD}" srcOrd="4" destOrd="0" presId="urn:microsoft.com/office/officeart/2008/layout/VerticalCurvedList"/>
    <dgm:cxn modelId="{55238724-C6CF-462E-9EB7-D50D4AD68226}" type="presParOf" srcId="{F9571B3B-E230-4EBB-9DAE-704C681181FD}" destId="{A77717C9-321B-4C36-84B2-93B6DAE0DBE2}" srcOrd="0" destOrd="0" presId="urn:microsoft.com/office/officeart/2008/layout/VerticalCurvedList"/>
    <dgm:cxn modelId="{91EBDC52-8B7E-4004-840A-A42572053AE5}" type="presParOf" srcId="{C6A52697-4116-4029-8CD9-7D586020B307}" destId="{436697C1-48C8-4610-B795-0347182C9553}" srcOrd="5" destOrd="0" presId="urn:microsoft.com/office/officeart/2008/layout/VerticalCurvedList"/>
    <dgm:cxn modelId="{9A3ED4A2-13E8-4518-B751-0F0E9C4C6FA0}" type="presParOf" srcId="{C6A52697-4116-4029-8CD9-7D586020B307}" destId="{38C2E2AE-55A6-44C2-8DA8-8B329E2E8B0A}" srcOrd="6" destOrd="0" presId="urn:microsoft.com/office/officeart/2008/layout/VerticalCurvedList"/>
    <dgm:cxn modelId="{7D1EF17D-CF40-4F5F-860F-54D227B32FB7}" type="presParOf" srcId="{38C2E2AE-55A6-44C2-8DA8-8B329E2E8B0A}" destId="{A02017A3-DB22-4C03-93DC-93278C7E8DF8}" srcOrd="0" destOrd="0" presId="urn:microsoft.com/office/officeart/2008/layout/VerticalCurvedList"/>
    <dgm:cxn modelId="{F0D873CC-FE05-432C-AEAC-8B526A5A9E79}" type="presParOf" srcId="{C6A52697-4116-4029-8CD9-7D586020B307}" destId="{282E2683-2A00-4EB5-8B30-5BFDA7D225D2}" srcOrd="7" destOrd="0" presId="urn:microsoft.com/office/officeart/2008/layout/VerticalCurvedList"/>
    <dgm:cxn modelId="{1CD7C57B-66D3-4D19-9701-6F76F32C4E9A}" type="presParOf" srcId="{C6A52697-4116-4029-8CD9-7D586020B307}" destId="{DAA06471-33E0-470E-9C15-3BAD4D4D041C}" srcOrd="8" destOrd="0" presId="urn:microsoft.com/office/officeart/2008/layout/VerticalCurvedList"/>
    <dgm:cxn modelId="{775DFC33-2190-416F-8BFC-73B30E1F87CE}" type="presParOf" srcId="{DAA06471-33E0-470E-9C15-3BAD4D4D041C}" destId="{993ABBFE-E6C0-4DE9-A4A5-D9B370907D84}" srcOrd="0" destOrd="0" presId="urn:microsoft.com/office/officeart/2008/layout/VerticalCurvedList"/>
    <dgm:cxn modelId="{E9EB3B0C-CB46-440B-BE98-990173B04A90}" type="presParOf" srcId="{C6A52697-4116-4029-8CD9-7D586020B307}" destId="{E5429F77-18E6-409D-8DC6-42A5E352C114}" srcOrd="9" destOrd="0" presId="urn:microsoft.com/office/officeart/2008/layout/VerticalCurvedList"/>
    <dgm:cxn modelId="{B8DC3B61-70CD-4396-B8E4-C829E312C513}" type="presParOf" srcId="{C6A52697-4116-4029-8CD9-7D586020B307}" destId="{FD6DBB0A-2CD2-4CEA-A6A9-E2D1CA00877C}" srcOrd="10" destOrd="0" presId="urn:microsoft.com/office/officeart/2008/layout/VerticalCurvedList"/>
    <dgm:cxn modelId="{B0AA95E9-0A44-480D-B98C-080CA09B3778}" type="presParOf" srcId="{FD6DBB0A-2CD2-4CEA-A6A9-E2D1CA00877C}" destId="{385CC98F-AEED-4EB7-8033-39F96DB73B5B}" srcOrd="0" destOrd="0" presId="urn:microsoft.com/office/officeart/2008/layout/VerticalCurvedList"/>
    <dgm:cxn modelId="{25958DEE-934F-48ED-99F7-EA6063A3D73F}" type="presParOf" srcId="{C6A52697-4116-4029-8CD9-7D586020B307}" destId="{9B03C498-6C16-4A92-89F2-0FA0830E89EB}" srcOrd="11" destOrd="0" presId="urn:microsoft.com/office/officeart/2008/layout/VerticalCurvedList"/>
    <dgm:cxn modelId="{C57CE226-A2A3-47F0-8856-1E3E410CFDF6}" type="presParOf" srcId="{C6A52697-4116-4029-8CD9-7D586020B307}" destId="{B7499618-B6A6-4EBB-B8B7-CF8FE8063F36}" srcOrd="12" destOrd="0" presId="urn:microsoft.com/office/officeart/2008/layout/VerticalCurvedList"/>
    <dgm:cxn modelId="{836278BF-D217-4B43-B697-E12EB15D59C5}" type="presParOf" srcId="{B7499618-B6A6-4EBB-B8B7-CF8FE8063F36}" destId="{994419D9-6D43-48AE-BE8E-E85BE645CAF9}" srcOrd="0" destOrd="0" presId="urn:microsoft.com/office/officeart/2008/layout/VerticalCurvedList"/>
    <dgm:cxn modelId="{7C86722A-7EB1-4685-9BC3-893BA3DC7DFC}" type="presParOf" srcId="{C6A52697-4116-4029-8CD9-7D586020B307}" destId="{37F1F14C-7E82-4417-A318-F89D0D06F9E3}" srcOrd="13" destOrd="0" presId="urn:microsoft.com/office/officeart/2008/layout/VerticalCurvedList"/>
    <dgm:cxn modelId="{E5201796-2B4C-4E49-8DEA-8B0818133BE5}" type="presParOf" srcId="{C6A52697-4116-4029-8CD9-7D586020B307}" destId="{62B040CA-D4E4-4ECC-901C-14550EF1ED2F}" srcOrd="14" destOrd="0" presId="urn:microsoft.com/office/officeart/2008/layout/VerticalCurvedList"/>
    <dgm:cxn modelId="{4DC9FB47-96FF-4D97-BA8B-C02AF86E4648}" type="presParOf" srcId="{62B040CA-D4E4-4ECC-901C-14550EF1ED2F}" destId="{22C36010-9A98-4965-9A44-617DE306DCD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680142-161B-4F10-B385-6778975946EE}">
      <dsp:nvSpPr>
        <dsp:cNvPr id="0" name=""/>
        <dsp:cNvSpPr/>
      </dsp:nvSpPr>
      <dsp:spPr>
        <a:xfrm>
          <a:off x="-6122738" y="-937410"/>
          <a:ext cx="7293488" cy="7293488"/>
        </a:xfrm>
        <a:prstGeom prst="blockArc">
          <a:avLst>
            <a:gd name="adj1" fmla="val 18900000"/>
            <a:gd name="adj2" fmla="val 2700000"/>
            <a:gd name="adj3" fmla="val 296"/>
          </a:avLst>
        </a:pr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2222BE-B184-4B61-93CB-6A05830E85D1}">
      <dsp:nvSpPr>
        <dsp:cNvPr id="0" name=""/>
        <dsp:cNvSpPr/>
      </dsp:nvSpPr>
      <dsp:spPr>
        <a:xfrm>
          <a:off x="380119" y="246332"/>
          <a:ext cx="7675541" cy="492448"/>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Branding and Goal Setting</a:t>
          </a:r>
        </a:p>
      </dsp:txBody>
      <dsp:txXfrm>
        <a:off x="380119" y="246332"/>
        <a:ext cx="7675541" cy="492448"/>
      </dsp:txXfrm>
    </dsp:sp>
    <dsp:sp modelId="{4FD61AFB-C3C6-450E-942C-2430F0A0E970}">
      <dsp:nvSpPr>
        <dsp:cNvPr id="0" name=""/>
        <dsp:cNvSpPr/>
      </dsp:nvSpPr>
      <dsp:spPr>
        <a:xfrm>
          <a:off x="72339" y="184776"/>
          <a:ext cx="615560" cy="615560"/>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532C6E-AF93-44A3-9B5D-DE28A5A28E63}">
      <dsp:nvSpPr>
        <dsp:cNvPr id="0" name=""/>
        <dsp:cNvSpPr/>
      </dsp:nvSpPr>
      <dsp:spPr>
        <a:xfrm>
          <a:off x="826075" y="985438"/>
          <a:ext cx="7229585" cy="492448"/>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Business and Competitor Audit</a:t>
          </a:r>
        </a:p>
      </dsp:txBody>
      <dsp:txXfrm>
        <a:off x="826075" y="985438"/>
        <a:ext cx="7229585" cy="492448"/>
      </dsp:txXfrm>
    </dsp:sp>
    <dsp:sp modelId="{A77717C9-321B-4C36-84B2-93B6DAE0DBE2}">
      <dsp:nvSpPr>
        <dsp:cNvPr id="0" name=""/>
        <dsp:cNvSpPr/>
      </dsp:nvSpPr>
      <dsp:spPr>
        <a:xfrm>
          <a:off x="518295" y="923882"/>
          <a:ext cx="615560" cy="615560"/>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6697C1-48C8-4610-B795-0347182C9553}">
      <dsp:nvSpPr>
        <dsp:cNvPr id="0" name=""/>
        <dsp:cNvSpPr/>
      </dsp:nvSpPr>
      <dsp:spPr>
        <a:xfrm>
          <a:off x="1070457" y="1724003"/>
          <a:ext cx="6985203" cy="492448"/>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Listening and Research</a:t>
          </a:r>
        </a:p>
      </dsp:txBody>
      <dsp:txXfrm>
        <a:off x="1070457" y="1724003"/>
        <a:ext cx="6985203" cy="492448"/>
      </dsp:txXfrm>
    </dsp:sp>
    <dsp:sp modelId="{A02017A3-DB22-4C03-93DC-93278C7E8DF8}">
      <dsp:nvSpPr>
        <dsp:cNvPr id="0" name=""/>
        <dsp:cNvSpPr/>
      </dsp:nvSpPr>
      <dsp:spPr>
        <a:xfrm>
          <a:off x="762677" y="1662447"/>
          <a:ext cx="615560" cy="615560"/>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2E2683-2A00-4EB5-8B30-5BFDA7D225D2}">
      <dsp:nvSpPr>
        <dsp:cNvPr id="0" name=""/>
        <dsp:cNvSpPr/>
      </dsp:nvSpPr>
      <dsp:spPr>
        <a:xfrm>
          <a:off x="1148486" y="2463109"/>
          <a:ext cx="6907174" cy="492448"/>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solidFill>
                <a:srgbClr val="FF0000"/>
              </a:solidFill>
            </a:rPr>
            <a:t>Creating and Reaching Target Audiences</a:t>
          </a:r>
        </a:p>
      </dsp:txBody>
      <dsp:txXfrm>
        <a:off x="1148486" y="2463109"/>
        <a:ext cx="6907174" cy="492448"/>
      </dsp:txXfrm>
    </dsp:sp>
    <dsp:sp modelId="{993ABBFE-E6C0-4DE9-A4A5-D9B370907D84}">
      <dsp:nvSpPr>
        <dsp:cNvPr id="0" name=""/>
        <dsp:cNvSpPr/>
      </dsp:nvSpPr>
      <dsp:spPr>
        <a:xfrm>
          <a:off x="840706" y="2401553"/>
          <a:ext cx="615560" cy="615560"/>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429F77-18E6-409D-8DC6-42A5E352C114}">
      <dsp:nvSpPr>
        <dsp:cNvPr id="0" name=""/>
        <dsp:cNvSpPr/>
      </dsp:nvSpPr>
      <dsp:spPr>
        <a:xfrm>
          <a:off x="1070457" y="3202215"/>
          <a:ext cx="6985203" cy="492448"/>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Social Media Platforms and Strategies</a:t>
          </a:r>
        </a:p>
      </dsp:txBody>
      <dsp:txXfrm>
        <a:off x="1070457" y="3202215"/>
        <a:ext cx="6985203" cy="492448"/>
      </dsp:txXfrm>
    </dsp:sp>
    <dsp:sp modelId="{385CC98F-AEED-4EB7-8033-39F96DB73B5B}">
      <dsp:nvSpPr>
        <dsp:cNvPr id="0" name=""/>
        <dsp:cNvSpPr/>
      </dsp:nvSpPr>
      <dsp:spPr>
        <a:xfrm>
          <a:off x="762677" y="3140659"/>
          <a:ext cx="615560" cy="615560"/>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03C498-6C16-4A92-89F2-0FA0830E89EB}">
      <dsp:nvSpPr>
        <dsp:cNvPr id="0" name=""/>
        <dsp:cNvSpPr/>
      </dsp:nvSpPr>
      <dsp:spPr>
        <a:xfrm>
          <a:off x="826075" y="3940779"/>
          <a:ext cx="7229585" cy="492448"/>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Content Marketing</a:t>
          </a:r>
        </a:p>
      </dsp:txBody>
      <dsp:txXfrm>
        <a:off x="826075" y="3940779"/>
        <a:ext cx="7229585" cy="492448"/>
      </dsp:txXfrm>
    </dsp:sp>
    <dsp:sp modelId="{994419D9-6D43-48AE-BE8E-E85BE645CAF9}">
      <dsp:nvSpPr>
        <dsp:cNvPr id="0" name=""/>
        <dsp:cNvSpPr/>
      </dsp:nvSpPr>
      <dsp:spPr>
        <a:xfrm>
          <a:off x="518295" y="3879223"/>
          <a:ext cx="615560" cy="615560"/>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F1F14C-7E82-4417-A318-F89D0D06F9E3}">
      <dsp:nvSpPr>
        <dsp:cNvPr id="0" name=""/>
        <dsp:cNvSpPr/>
      </dsp:nvSpPr>
      <dsp:spPr>
        <a:xfrm>
          <a:off x="380119" y="4679885"/>
          <a:ext cx="7675541" cy="492448"/>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Analytics</a:t>
          </a:r>
        </a:p>
      </dsp:txBody>
      <dsp:txXfrm>
        <a:off x="380119" y="4679885"/>
        <a:ext cx="7675541" cy="492448"/>
      </dsp:txXfrm>
    </dsp:sp>
    <dsp:sp modelId="{22C36010-9A98-4965-9A44-617DE306DCDF}">
      <dsp:nvSpPr>
        <dsp:cNvPr id="0" name=""/>
        <dsp:cNvSpPr/>
      </dsp:nvSpPr>
      <dsp:spPr>
        <a:xfrm>
          <a:off x="72339" y="4618329"/>
          <a:ext cx="615560" cy="615560"/>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B87642-6CDC-448B-BD98-B2041F37C6E0}" type="datetimeFigureOut">
              <a:rPr lang="en-US" smtClean="0"/>
              <a:t>4/25/2024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7C6780-375C-4F5C-A320-1AD8641A51A1}" type="slidenum">
              <a:rPr lang="en-US" smtClean="0"/>
              <a:t>‹#›</a:t>
            </a:fld>
            <a:endParaRPr lang="en-US" dirty="0"/>
          </a:p>
        </p:txBody>
      </p:sp>
    </p:spTree>
    <p:extLst>
      <p:ext uri="{BB962C8B-B14F-4D97-AF65-F5344CB8AC3E}">
        <p14:creationId xmlns:p14="http://schemas.microsoft.com/office/powerpoint/2010/main" val="1101974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4/25/2024</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4/25/2024</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4/25/2024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4/25/2024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4/25/2024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4/25/2024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4/25/2024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4/25/2024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4/25/2024</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thesocialprof.com/" TargetMode="External"/><Relationship Id="rId1" Type="http://schemas.openxmlformats.org/officeDocument/2006/relationships/slideLayout" Target="../slideLayouts/slideLayout1.xml"/><Relationship Id="rId6" Type="http://schemas.openxmlformats.org/officeDocument/2006/relationships/hyperlink" Target="mailto:Kellie.emrich@tri-c.edu" TargetMode="External"/><Relationship Id="rId5" Type="http://schemas.openxmlformats.org/officeDocument/2006/relationships/hyperlink" Target="https://stuforth.wordpress.com/"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s://www.knowledge7.com/2014/08/13/copywriting-and-visual-design/"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lingojam.com/FancyTextGenerato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heerubhojwani.com/digital-storytelling-what-it-really-is/"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claude.ai/" TargetMode="External"/><Relationship Id="rId3" Type="http://schemas.openxmlformats.org/officeDocument/2006/relationships/hyperlink" Target="https://www.duperrin.com/english/2018/01/10/learning-becoment-content-business/" TargetMode="External"/><Relationship Id="rId7" Type="http://schemas.openxmlformats.org/officeDocument/2006/relationships/hyperlink" Target="https://chat.openai.com/" TargetMode="External"/><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hyperlink" Target="https://trends.google.com/trends/?geo=US" TargetMode="External"/><Relationship Id="rId5" Type="http://schemas.openxmlformats.org/officeDocument/2006/relationships/hyperlink" Target="https://www.google.com/alerts" TargetMode="External"/><Relationship Id="rId4" Type="http://schemas.openxmlformats.org/officeDocument/2006/relationships/hyperlink" Target="https://feedly.com/" TargetMode="External"/><Relationship Id="rId9" Type="http://schemas.openxmlformats.org/officeDocument/2006/relationships/hyperlink" Target="https://www.perplexity.ai/"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GaGsw1MFgk8"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thesocialprof.com/" TargetMode="External"/><Relationship Id="rId1" Type="http://schemas.openxmlformats.org/officeDocument/2006/relationships/slideLayout" Target="../slideLayouts/slideLayout2.xml"/><Relationship Id="rId5" Type="http://schemas.openxmlformats.org/officeDocument/2006/relationships/hyperlink" Target="https://courses.lumenlearning.com/boundless-marketing/chapter/steps-to-creating-a-marketing-plan/" TargetMode="External"/><Relationship Id="rId4" Type="http://schemas.openxmlformats.org/officeDocument/2006/relationships/image" Target="../media/image6.jpe"/></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hat.openai.com/" TargetMode="Externa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s://www.perplexity.ai/" TargetMode="External"/><Relationship Id="rId4" Type="http://schemas.openxmlformats.org/officeDocument/2006/relationships/hyperlink" Target="https://claude.ai/"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www.picpedia.org/highway-signs/a/artificial-intelligenc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3098776-F58A-437F-92C9-542993245490}"/>
              </a:ext>
            </a:extLst>
          </p:cNvPr>
          <p:cNvSpPr>
            <a:spLocks noGrp="1"/>
          </p:cNvSpPr>
          <p:nvPr>
            <p:ph type="subTitle" idx="1"/>
          </p:nvPr>
        </p:nvSpPr>
        <p:spPr>
          <a:xfrm>
            <a:off x="1437295" y="2114859"/>
            <a:ext cx="8906408" cy="3427026"/>
          </a:xfrm>
        </p:spPr>
        <p:txBody>
          <a:bodyPr>
            <a:normAutofit fontScale="70000" lnSpcReduction="20000"/>
          </a:bodyPr>
          <a:lstStyle/>
          <a:p>
            <a:pPr lvl="0" algn="l"/>
            <a:r>
              <a:rPr lang="en-US" sz="2900" dirty="0">
                <a:solidFill>
                  <a:schemeClr val="bg1"/>
                </a:solidFill>
              </a:rPr>
              <a:t>Week 1: Generating Knowledge and AI Integration for Use in Social Media| Thursday, April 18th from 9 am – 11 am</a:t>
            </a:r>
          </a:p>
          <a:p>
            <a:pPr lvl="0" algn="l"/>
            <a:endParaRPr lang="en-US" sz="2900" dirty="0">
              <a:solidFill>
                <a:schemeClr val="bg1"/>
              </a:solidFill>
            </a:endParaRPr>
          </a:p>
          <a:p>
            <a:pPr lvl="0" algn="l"/>
            <a:r>
              <a:rPr lang="en-US" sz="4000" b="1" dirty="0">
                <a:solidFill>
                  <a:schemeClr val="bg1"/>
                </a:solidFill>
              </a:rPr>
              <a:t>Week 2: Creating a Presence on Social Media | Thursday, April 25th from 9 am – 11 am</a:t>
            </a:r>
          </a:p>
          <a:p>
            <a:pPr lvl="0" algn="l"/>
            <a:endParaRPr lang="en-US" sz="2900" dirty="0">
              <a:solidFill>
                <a:schemeClr val="bg1"/>
              </a:solidFill>
            </a:endParaRPr>
          </a:p>
          <a:p>
            <a:pPr lvl="0" algn="l"/>
            <a:r>
              <a:rPr lang="en-US" sz="2900" dirty="0">
                <a:solidFill>
                  <a:schemeClr val="bg1"/>
                </a:solidFill>
              </a:rPr>
              <a:t>Week 3: Content Marketing Management, Creation, &amp; Analysis | Thursday, May 2nd from 9 am – 11 am</a:t>
            </a:r>
          </a:p>
          <a:p>
            <a:pPr lvl="0" algn="l"/>
            <a:endParaRPr lang="en-US" sz="2900" dirty="0">
              <a:solidFill>
                <a:schemeClr val="bg1"/>
              </a:solidFill>
            </a:endParaRPr>
          </a:p>
          <a:p>
            <a:pPr lvl="0" algn="l"/>
            <a:r>
              <a:rPr lang="en-US" sz="2900" dirty="0">
                <a:solidFill>
                  <a:schemeClr val="bg1"/>
                </a:solidFill>
              </a:rPr>
              <a:t>Week 4: Digital Marketing Options for Social Media Marketing, AI Tools and Resources | Thursday, May 9th from 9 am – 11 am</a:t>
            </a:r>
          </a:p>
          <a:p>
            <a:pPr algn="l"/>
            <a:endParaRPr lang="en-US" sz="2800" dirty="0"/>
          </a:p>
          <a:p>
            <a:pPr algn="l"/>
            <a:endParaRPr lang="en-US" dirty="0"/>
          </a:p>
        </p:txBody>
      </p:sp>
      <p:pic>
        <p:nvPicPr>
          <p:cNvPr id="4" name="Picture 3">
            <a:hlinkClick r:id="rId2"/>
            <a:extLst>
              <a:ext uri="{FF2B5EF4-FFF2-40B4-BE49-F238E27FC236}">
                <a16:creationId xmlns:a16="http://schemas.microsoft.com/office/drawing/2014/main" id="{715E48EB-BC06-42A6-A593-EE7857947451}"/>
              </a:ext>
            </a:extLst>
          </p:cNvPr>
          <p:cNvPicPr>
            <a:picLocks noChangeAspect="1"/>
          </p:cNvPicPr>
          <p:nvPr/>
        </p:nvPicPr>
        <p:blipFill>
          <a:blip r:embed="rId3"/>
          <a:stretch>
            <a:fillRect/>
          </a:stretch>
        </p:blipFill>
        <p:spPr>
          <a:xfrm>
            <a:off x="10343703" y="416854"/>
            <a:ext cx="1635466" cy="1635466"/>
          </a:xfrm>
          <a:prstGeom prst="rect">
            <a:avLst/>
          </a:prstGeom>
          <a:effectLst>
            <a:glow>
              <a:schemeClr val="accent1"/>
            </a:glow>
            <a:softEdge rad="0"/>
          </a:effectLst>
        </p:spPr>
      </p:pic>
      <p:sp>
        <p:nvSpPr>
          <p:cNvPr id="2" name="TextBox 1">
            <a:extLst>
              <a:ext uri="{FF2B5EF4-FFF2-40B4-BE49-F238E27FC236}">
                <a16:creationId xmlns:a16="http://schemas.microsoft.com/office/drawing/2014/main" id="{E592F883-4089-4912-8161-901D29B6A336}"/>
              </a:ext>
            </a:extLst>
          </p:cNvPr>
          <p:cNvSpPr txBox="1"/>
          <p:nvPr/>
        </p:nvSpPr>
        <p:spPr>
          <a:xfrm>
            <a:off x="5857215" y="1405989"/>
            <a:ext cx="1650003" cy="646331"/>
          </a:xfrm>
          <a:prstGeom prst="rect">
            <a:avLst/>
          </a:prstGeom>
          <a:noFill/>
        </p:spPr>
        <p:txBody>
          <a:bodyPr wrap="none" rtlCol="0">
            <a:spAutoFit/>
          </a:bodyPr>
          <a:lstStyle/>
          <a:p>
            <a:pPr algn="ctr"/>
            <a:r>
              <a:rPr lang="en-US" sz="3600" b="1" dirty="0">
                <a:solidFill>
                  <a:schemeClr val="bg1"/>
                </a:solidFill>
                <a:latin typeface="Franklin Gothic Book" panose="020B0503020102020204" pitchFamily="34" charset="0"/>
              </a:rPr>
              <a:t>Week 2</a:t>
            </a:r>
          </a:p>
        </p:txBody>
      </p:sp>
      <p:pic>
        <p:nvPicPr>
          <p:cNvPr id="6" name="Picture 5">
            <a:extLst>
              <a:ext uri="{FF2B5EF4-FFF2-40B4-BE49-F238E27FC236}">
                <a16:creationId xmlns:a16="http://schemas.microsoft.com/office/drawing/2014/main" id="{5F7D81CB-8738-412B-B3FD-C43CA61C024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rot="469375">
            <a:off x="10394408" y="5214200"/>
            <a:ext cx="1669454" cy="1503680"/>
          </a:xfrm>
          <a:prstGeom prst="rect">
            <a:avLst/>
          </a:prstGeom>
          <a:effectLst>
            <a:glow rad="635000">
              <a:schemeClr val="accent1">
                <a:alpha val="82000"/>
              </a:schemeClr>
            </a:glow>
            <a:softEdge rad="190500"/>
          </a:effectLst>
        </p:spPr>
      </p:pic>
      <p:sp>
        <p:nvSpPr>
          <p:cNvPr id="7" name="Title 1">
            <a:extLst>
              <a:ext uri="{FF2B5EF4-FFF2-40B4-BE49-F238E27FC236}">
                <a16:creationId xmlns:a16="http://schemas.microsoft.com/office/drawing/2014/main" id="{10414317-E04D-F01F-E9F8-136596248DFB}"/>
              </a:ext>
            </a:extLst>
          </p:cNvPr>
          <p:cNvSpPr>
            <a:spLocks noGrp="1"/>
          </p:cNvSpPr>
          <p:nvPr>
            <p:ph type="ctrTitle"/>
          </p:nvPr>
        </p:nvSpPr>
        <p:spPr>
          <a:xfrm>
            <a:off x="2567710" y="479393"/>
            <a:ext cx="8361229" cy="1136343"/>
          </a:xfrm>
        </p:spPr>
        <p:txBody>
          <a:bodyPr/>
          <a:lstStyle/>
          <a:p>
            <a:r>
              <a:rPr lang="en-US" sz="3200" dirty="0"/>
              <a:t>Social Media Strategy: </a:t>
            </a:r>
            <a:br>
              <a:rPr lang="en-US" sz="3200" dirty="0"/>
            </a:br>
            <a:r>
              <a:rPr lang="en-US" sz="3200" dirty="0"/>
              <a:t>Building it from Scratch</a:t>
            </a:r>
            <a:br>
              <a:rPr lang="en-US" sz="4800" dirty="0"/>
            </a:br>
            <a:endParaRPr lang="en-US" sz="2400" dirty="0"/>
          </a:p>
        </p:txBody>
      </p:sp>
      <p:sp>
        <p:nvSpPr>
          <p:cNvPr id="8" name="Subtitle 2">
            <a:extLst>
              <a:ext uri="{FF2B5EF4-FFF2-40B4-BE49-F238E27FC236}">
                <a16:creationId xmlns:a16="http://schemas.microsoft.com/office/drawing/2014/main" id="{814F4A62-5491-3910-DD53-C28F92133B1D}"/>
              </a:ext>
            </a:extLst>
          </p:cNvPr>
          <p:cNvSpPr txBox="1">
            <a:spLocks/>
          </p:cNvSpPr>
          <p:nvPr/>
        </p:nvSpPr>
        <p:spPr>
          <a:xfrm>
            <a:off x="2567710" y="5401665"/>
            <a:ext cx="6831673" cy="1672361"/>
          </a:xfrm>
          <a:prstGeom prst="rect">
            <a:avLst/>
          </a:prstGeom>
        </p:spPr>
        <p:txBody>
          <a:bodyPr vert="horz" lIns="91440" tIns="45720" rIns="91440" bIns="45720" rtlCol="0">
            <a:normAutofit/>
          </a:bodyPr>
          <a:lstStyle>
            <a:lvl1pPr marL="0" indent="0" algn="ctr" defTabSz="914400" rtl="0" eaLnBrk="1" latinLnBrk="0" hangingPunct="1">
              <a:lnSpc>
                <a:spcPct val="112000"/>
              </a:lnSpc>
              <a:spcBef>
                <a:spcPts val="0"/>
              </a:spcBef>
              <a:spcAft>
                <a:spcPts val="0"/>
              </a:spcAft>
              <a:buFont typeface="Franklin Gothic Book" panose="020B0503020102020204" pitchFamily="34" charset="0"/>
              <a:buNone/>
              <a:defRPr sz="2300" kern="1200" baseline="0">
                <a:solidFill>
                  <a:schemeClr val="bg2"/>
                </a:solidFill>
                <a:latin typeface="+mn-lt"/>
                <a:ea typeface="+mn-ea"/>
                <a:cs typeface="+mn-cs"/>
              </a:defRPr>
            </a:lvl1pPr>
            <a:lvl2pPr marL="457200" indent="0" algn="ctr" defTabSz="914400" rtl="0" eaLnBrk="1" latinLnBrk="0" hangingPunct="1">
              <a:lnSpc>
                <a:spcPct val="94000"/>
              </a:lnSpc>
              <a:spcBef>
                <a:spcPts val="500"/>
              </a:spcBef>
              <a:spcAft>
                <a:spcPts val="200"/>
              </a:spcAft>
              <a:buFont typeface="Franklin Gothic Book" panose="020B0503020102020204" pitchFamily="34" charset="0"/>
              <a:buNone/>
              <a:defRPr sz="2000" i="1" kern="1200" baseline="0">
                <a:solidFill>
                  <a:schemeClr val="tx2"/>
                </a:solidFill>
                <a:latin typeface="+mn-lt"/>
                <a:ea typeface="+mn-ea"/>
                <a:cs typeface="+mn-cs"/>
              </a:defRPr>
            </a:lvl2pPr>
            <a:lvl3pPr marL="914400" indent="0" algn="ctr" defTabSz="914400" rtl="0" eaLnBrk="1" latinLnBrk="0" hangingPunct="1">
              <a:lnSpc>
                <a:spcPct val="94000"/>
              </a:lnSpc>
              <a:spcBef>
                <a:spcPts val="500"/>
              </a:spcBef>
              <a:spcAft>
                <a:spcPts val="200"/>
              </a:spcAft>
              <a:buFont typeface="Franklin Gothic Book" panose="020B0503020102020204" pitchFamily="34" charset="0"/>
              <a:buNone/>
              <a:defRPr sz="1800" kern="1200" baseline="0">
                <a:solidFill>
                  <a:schemeClr val="tx2"/>
                </a:solidFill>
                <a:latin typeface="+mn-lt"/>
                <a:ea typeface="+mn-ea"/>
                <a:cs typeface="+mn-cs"/>
              </a:defRPr>
            </a:lvl3pPr>
            <a:lvl4pPr marL="13716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4pPr>
            <a:lvl5pPr marL="18288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5pPr>
            <a:lvl6pPr marL="22860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6pPr>
            <a:lvl7pPr marL="27432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7pPr>
            <a:lvl8pPr marL="32004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8pPr>
            <a:lvl9pPr marL="36576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9pPr>
          </a:lstStyle>
          <a:p>
            <a:r>
              <a:rPr lang="en-US" sz="2900" dirty="0"/>
              <a:t>Kellie Emrich </a:t>
            </a:r>
            <a:r>
              <a:rPr lang="en-US" sz="2900" b="1" dirty="0"/>
              <a:t> </a:t>
            </a:r>
          </a:p>
          <a:p>
            <a:r>
              <a:rPr lang="en-US" sz="2900" dirty="0">
                <a:hlinkClick r:id="rId6"/>
              </a:rPr>
              <a:t>Kellie.emrich@tri-c.edu</a:t>
            </a:r>
            <a:endParaRPr lang="en-US" sz="2900" dirty="0"/>
          </a:p>
          <a:p>
            <a:endParaRPr lang="en-US" sz="2900" dirty="0"/>
          </a:p>
          <a:p>
            <a:endParaRPr lang="en-US" sz="2900" dirty="0"/>
          </a:p>
        </p:txBody>
      </p:sp>
    </p:spTree>
    <p:extLst>
      <p:ext uri="{BB962C8B-B14F-4D97-AF65-F5344CB8AC3E}">
        <p14:creationId xmlns:p14="http://schemas.microsoft.com/office/powerpoint/2010/main" val="1883298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2A691-B66E-45B2-BD88-2AEA67A45282}"/>
              </a:ext>
            </a:extLst>
          </p:cNvPr>
          <p:cNvSpPr>
            <a:spLocks noGrp="1"/>
          </p:cNvSpPr>
          <p:nvPr>
            <p:ph type="title"/>
          </p:nvPr>
        </p:nvSpPr>
        <p:spPr>
          <a:xfrm>
            <a:off x="6833340" y="385354"/>
            <a:ext cx="5421086" cy="1485900"/>
          </a:xfrm>
        </p:spPr>
        <p:txBody>
          <a:bodyPr>
            <a:normAutofit fontScale="90000"/>
          </a:bodyPr>
          <a:lstStyle/>
          <a:p>
            <a:pPr algn="ctr"/>
            <a:r>
              <a:rPr lang="en-US" u="sng" dirty="0"/>
              <a:t>Preparing Content</a:t>
            </a:r>
            <a:br>
              <a:rPr lang="en-US" dirty="0"/>
            </a:br>
            <a:r>
              <a:rPr lang="en-US" dirty="0"/>
              <a:t>Talk Benefits, Not Features</a:t>
            </a:r>
            <a:br>
              <a:rPr lang="en-US" dirty="0"/>
            </a:br>
            <a:endParaRPr lang="en-US" dirty="0"/>
          </a:p>
        </p:txBody>
      </p:sp>
      <p:sp>
        <p:nvSpPr>
          <p:cNvPr id="3" name="Content Placeholder 2">
            <a:extLst>
              <a:ext uri="{FF2B5EF4-FFF2-40B4-BE49-F238E27FC236}">
                <a16:creationId xmlns:a16="http://schemas.microsoft.com/office/drawing/2014/main" id="{52461CF4-CF20-4FF2-A4AA-E1193970C43E}"/>
              </a:ext>
            </a:extLst>
          </p:cNvPr>
          <p:cNvSpPr>
            <a:spLocks noGrp="1"/>
          </p:cNvSpPr>
          <p:nvPr>
            <p:ph idx="1"/>
          </p:nvPr>
        </p:nvSpPr>
        <p:spPr>
          <a:xfrm>
            <a:off x="7132319" y="2590800"/>
            <a:ext cx="4519749" cy="3581400"/>
          </a:xfrm>
        </p:spPr>
        <p:txBody>
          <a:bodyPr/>
          <a:lstStyle/>
          <a:p>
            <a:pPr fontAlgn="base"/>
            <a:r>
              <a:rPr lang="en-US" dirty="0"/>
              <a:t>People don’t care about the tool; they just want to get a benefit. </a:t>
            </a:r>
          </a:p>
          <a:p>
            <a:pPr fontAlgn="base"/>
            <a:r>
              <a:rPr lang="en-US" dirty="0"/>
              <a:t>They don’t want to read books; they want to get information from them. </a:t>
            </a:r>
          </a:p>
          <a:p>
            <a:pPr fontAlgn="base"/>
            <a:r>
              <a:rPr lang="en-US" dirty="0"/>
              <a:t>Not a wellness solutions, instead having more energy.</a:t>
            </a:r>
          </a:p>
          <a:p>
            <a:endParaRPr lang="en-US" dirty="0"/>
          </a:p>
          <a:p>
            <a:pPr marL="0" indent="0">
              <a:buNone/>
            </a:pPr>
            <a:endParaRPr lang="en-US" dirty="0"/>
          </a:p>
        </p:txBody>
      </p:sp>
      <p:pic>
        <p:nvPicPr>
          <p:cNvPr id="5" name="Picture 4">
            <a:extLst>
              <a:ext uri="{FF2B5EF4-FFF2-40B4-BE49-F238E27FC236}">
                <a16:creationId xmlns:a16="http://schemas.microsoft.com/office/drawing/2014/main" id="{5074FEB6-4C96-4E9A-9E11-0D20401E21F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3717" y="91439"/>
            <a:ext cx="6873696" cy="6675121"/>
          </a:xfrm>
          <a:prstGeom prst="rect">
            <a:avLst/>
          </a:prstGeom>
          <a:effectLst>
            <a:softEdge rad="63500"/>
          </a:effectLst>
        </p:spPr>
      </p:pic>
    </p:spTree>
    <p:extLst>
      <p:ext uri="{BB962C8B-B14F-4D97-AF65-F5344CB8AC3E}">
        <p14:creationId xmlns:p14="http://schemas.microsoft.com/office/powerpoint/2010/main" val="1940124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0E417-CFE1-6AA3-1576-6B3FF663C764}"/>
              </a:ext>
            </a:extLst>
          </p:cNvPr>
          <p:cNvSpPr>
            <a:spLocks noGrp="1"/>
          </p:cNvSpPr>
          <p:nvPr>
            <p:ph type="title"/>
          </p:nvPr>
        </p:nvSpPr>
        <p:spPr>
          <a:xfrm>
            <a:off x="1371600" y="685800"/>
            <a:ext cx="5683718" cy="1485900"/>
          </a:xfrm>
        </p:spPr>
        <p:txBody>
          <a:bodyPr>
            <a:noAutofit/>
          </a:bodyPr>
          <a:lstStyle/>
          <a:p>
            <a:r>
              <a:rPr lang="en-US" sz="3200" dirty="0"/>
              <a:t>The 3 Main Types of Benefits Buyer Personas Look for</a:t>
            </a:r>
            <a:br>
              <a:rPr lang="en-US" sz="3200" dirty="0"/>
            </a:br>
            <a:endParaRPr lang="en-US" sz="3200" dirty="0"/>
          </a:p>
        </p:txBody>
      </p:sp>
      <p:sp>
        <p:nvSpPr>
          <p:cNvPr id="3" name="Content Placeholder 2">
            <a:extLst>
              <a:ext uri="{FF2B5EF4-FFF2-40B4-BE49-F238E27FC236}">
                <a16:creationId xmlns:a16="http://schemas.microsoft.com/office/drawing/2014/main" id="{EB24C56A-CBB8-1643-6F73-0B455FBF3A94}"/>
              </a:ext>
            </a:extLst>
          </p:cNvPr>
          <p:cNvSpPr>
            <a:spLocks noGrp="1"/>
          </p:cNvSpPr>
          <p:nvPr>
            <p:ph idx="1"/>
          </p:nvPr>
        </p:nvSpPr>
        <p:spPr>
          <a:xfrm>
            <a:off x="1247273" y="2329314"/>
            <a:ext cx="10214728" cy="3840637"/>
          </a:xfrm>
        </p:spPr>
        <p:txBody>
          <a:bodyPr>
            <a:normAutofit/>
          </a:bodyPr>
          <a:lstStyle/>
          <a:p>
            <a:r>
              <a:rPr lang="en-US" dirty="0"/>
              <a:t>Functional benefits</a:t>
            </a:r>
            <a:r>
              <a:rPr lang="en-US" sz="1800" dirty="0"/>
              <a:t>: Think of it as what the product does for the customer. Examples include ease of installation or reliability, such as a car’s fuel efficiency or software compatibility with existing systems. </a:t>
            </a:r>
          </a:p>
          <a:p>
            <a:endParaRPr lang="en-US" sz="1800" dirty="0"/>
          </a:p>
          <a:p>
            <a:r>
              <a:rPr lang="en-US" dirty="0"/>
              <a:t>Symbolic benefits: </a:t>
            </a:r>
            <a:r>
              <a:rPr lang="en-US" sz="1800" dirty="0"/>
              <a:t>It's more about how the product or service makes them feel about themselves or how they believe others will perceive them. Ex. successful, sophisticated, environmentally conscious, or part of a desirable group.</a:t>
            </a:r>
          </a:p>
          <a:p>
            <a:endParaRPr lang="en-US" sz="1800" dirty="0"/>
          </a:p>
          <a:p>
            <a:r>
              <a:rPr lang="en-US" dirty="0"/>
              <a:t>Experiential benefits: </a:t>
            </a:r>
            <a:r>
              <a:rPr lang="en-US" sz="1800" dirty="0"/>
              <a:t>They're about creating a pleasant emotion, such as excitement, empathy, comfort, or nostalgia. Even products as simple as cinnamon rolls can evoke positive experiential benefits.</a:t>
            </a:r>
          </a:p>
        </p:txBody>
      </p:sp>
      <p:pic>
        <p:nvPicPr>
          <p:cNvPr id="4" name="Picture 3">
            <a:extLst>
              <a:ext uri="{FF2B5EF4-FFF2-40B4-BE49-F238E27FC236}">
                <a16:creationId xmlns:a16="http://schemas.microsoft.com/office/drawing/2014/main" id="{D4D0EE1F-8343-B7EA-FF8D-96BD80BBE604}"/>
              </a:ext>
            </a:extLst>
          </p:cNvPr>
          <p:cNvPicPr>
            <a:picLocks noChangeAspect="1"/>
          </p:cNvPicPr>
          <p:nvPr/>
        </p:nvPicPr>
        <p:blipFill rotWithShape="1">
          <a:blip r:embed="rId2"/>
          <a:srcRect l="12562" t="15770" r="11648" b="15344"/>
          <a:stretch/>
        </p:blipFill>
        <p:spPr>
          <a:xfrm>
            <a:off x="7138736" y="0"/>
            <a:ext cx="5053264" cy="2329314"/>
          </a:xfrm>
          <a:prstGeom prst="rect">
            <a:avLst/>
          </a:prstGeom>
        </p:spPr>
      </p:pic>
    </p:spTree>
    <p:extLst>
      <p:ext uri="{BB962C8B-B14F-4D97-AF65-F5344CB8AC3E}">
        <p14:creationId xmlns:p14="http://schemas.microsoft.com/office/powerpoint/2010/main" val="3587990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B1CC3A-B837-0406-4993-FE23BC947145}"/>
              </a:ext>
            </a:extLst>
          </p:cNvPr>
          <p:cNvSpPr>
            <a:spLocks noGrp="1"/>
          </p:cNvSpPr>
          <p:nvPr>
            <p:ph idx="1"/>
          </p:nvPr>
        </p:nvSpPr>
        <p:spPr>
          <a:xfrm>
            <a:off x="1028700" y="2009774"/>
            <a:ext cx="5067300" cy="4676775"/>
          </a:xfrm>
        </p:spPr>
        <p:txBody>
          <a:bodyPr>
            <a:normAutofit fontScale="92500" lnSpcReduction="10000"/>
          </a:bodyPr>
          <a:lstStyle/>
          <a:p>
            <a:pPr>
              <a:lnSpc>
                <a:spcPct val="110000"/>
              </a:lnSpc>
              <a:spcBef>
                <a:spcPts val="0"/>
              </a:spcBef>
              <a:spcAft>
                <a:spcPts val="0"/>
              </a:spcAft>
            </a:pPr>
            <a:r>
              <a:rPr lang="en-US" sz="2600" dirty="0"/>
              <a:t>Talk Benefits, Not Features</a:t>
            </a:r>
          </a:p>
          <a:p>
            <a:pPr>
              <a:lnSpc>
                <a:spcPct val="110000"/>
              </a:lnSpc>
              <a:spcBef>
                <a:spcPts val="0"/>
              </a:spcBef>
              <a:spcAft>
                <a:spcPts val="0"/>
              </a:spcAft>
            </a:pPr>
            <a:r>
              <a:rPr lang="en-US" sz="2600" dirty="0"/>
              <a:t>Know your How and Why and talk about them</a:t>
            </a:r>
          </a:p>
          <a:p>
            <a:pPr>
              <a:lnSpc>
                <a:spcPct val="110000"/>
              </a:lnSpc>
              <a:spcBef>
                <a:spcPts val="0"/>
              </a:spcBef>
              <a:spcAft>
                <a:spcPts val="0"/>
              </a:spcAft>
            </a:pPr>
            <a:r>
              <a:rPr lang="en-US" sz="2600" dirty="0"/>
              <a:t>Create content for all parts of the buying process – 80/20 Rule</a:t>
            </a:r>
          </a:p>
          <a:p>
            <a:pPr>
              <a:lnSpc>
                <a:spcPct val="110000"/>
              </a:lnSpc>
              <a:spcBef>
                <a:spcPts val="0"/>
              </a:spcBef>
              <a:spcAft>
                <a:spcPts val="0"/>
              </a:spcAft>
            </a:pPr>
            <a:r>
              <a:rPr lang="en-US" sz="2600" dirty="0"/>
              <a:t>Engage with your audience</a:t>
            </a:r>
          </a:p>
          <a:p>
            <a:pPr>
              <a:lnSpc>
                <a:spcPct val="110000"/>
              </a:lnSpc>
              <a:spcBef>
                <a:spcPts val="0"/>
              </a:spcBef>
              <a:spcAft>
                <a:spcPts val="0"/>
              </a:spcAft>
            </a:pPr>
            <a:r>
              <a:rPr lang="en-US" sz="2600" dirty="0"/>
              <a:t>Create content about the result your target audience wants to receive</a:t>
            </a:r>
          </a:p>
          <a:p>
            <a:pPr>
              <a:lnSpc>
                <a:spcPct val="110000"/>
              </a:lnSpc>
              <a:spcBef>
                <a:spcPts val="0"/>
              </a:spcBef>
              <a:spcAft>
                <a:spcPts val="0"/>
              </a:spcAft>
            </a:pPr>
            <a:r>
              <a:rPr lang="en-US" sz="2600" dirty="0"/>
              <a:t>Headlines and short sentences</a:t>
            </a:r>
          </a:p>
          <a:p>
            <a:pPr>
              <a:lnSpc>
                <a:spcPct val="110000"/>
              </a:lnSpc>
              <a:spcBef>
                <a:spcPts val="0"/>
              </a:spcBef>
              <a:spcAft>
                <a:spcPts val="0"/>
              </a:spcAft>
            </a:pPr>
            <a:r>
              <a:rPr lang="en-US" sz="2600" dirty="0"/>
              <a:t>Hashtags and mentions</a:t>
            </a:r>
          </a:p>
          <a:p>
            <a:pPr>
              <a:lnSpc>
                <a:spcPct val="110000"/>
              </a:lnSpc>
              <a:spcBef>
                <a:spcPts val="0"/>
              </a:spcBef>
              <a:spcAft>
                <a:spcPts val="0"/>
              </a:spcAft>
            </a:pPr>
            <a:r>
              <a:rPr lang="en-US" sz="2600" dirty="0"/>
              <a:t>Visuals</a:t>
            </a:r>
          </a:p>
          <a:p>
            <a:pPr>
              <a:buFont typeface="Wingdings" panose="05000000000000000000" pitchFamily="2" charset="2"/>
              <a:buChar char="ü"/>
            </a:pPr>
            <a:endParaRPr lang="en-US" dirty="0"/>
          </a:p>
          <a:p>
            <a:pPr>
              <a:buFont typeface="Wingdings" panose="05000000000000000000" pitchFamily="2" charset="2"/>
              <a:buChar char="ü"/>
            </a:pPr>
            <a:endParaRPr lang="en-US" dirty="0"/>
          </a:p>
          <a:p>
            <a:pPr>
              <a:buFont typeface="Wingdings" panose="05000000000000000000" pitchFamily="2" charset="2"/>
              <a:buChar char="ü"/>
            </a:pPr>
            <a:endParaRPr lang="en-US" dirty="0"/>
          </a:p>
          <a:p>
            <a:pPr>
              <a:buFont typeface="Wingdings" panose="05000000000000000000" pitchFamily="2" charset="2"/>
              <a:buChar char="ü"/>
            </a:pPr>
            <a:endParaRPr lang="en-US" dirty="0"/>
          </a:p>
        </p:txBody>
      </p:sp>
      <p:sp>
        <p:nvSpPr>
          <p:cNvPr id="4" name="Title 1">
            <a:extLst>
              <a:ext uri="{FF2B5EF4-FFF2-40B4-BE49-F238E27FC236}">
                <a16:creationId xmlns:a16="http://schemas.microsoft.com/office/drawing/2014/main" id="{8870142A-6469-0290-6458-BC382D5E5BB9}"/>
              </a:ext>
            </a:extLst>
          </p:cNvPr>
          <p:cNvSpPr txBox="1">
            <a:spLocks noGrp="1"/>
          </p:cNvSpPr>
          <p:nvPr>
            <p:ph type="title"/>
          </p:nvPr>
        </p:nvSpPr>
        <p:spPr>
          <a:xfrm>
            <a:off x="1371600" y="685800"/>
            <a:ext cx="9601200" cy="764309"/>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dirty="0"/>
              <a:t>Writing Content for Social Media</a:t>
            </a:r>
          </a:p>
        </p:txBody>
      </p:sp>
      <p:sp>
        <p:nvSpPr>
          <p:cNvPr id="5" name="Content Placeholder 2">
            <a:extLst>
              <a:ext uri="{FF2B5EF4-FFF2-40B4-BE49-F238E27FC236}">
                <a16:creationId xmlns:a16="http://schemas.microsoft.com/office/drawing/2014/main" id="{05DFBF39-2BCF-C4AE-B330-DD64D0337372}"/>
              </a:ext>
            </a:extLst>
          </p:cNvPr>
          <p:cNvSpPr txBox="1">
            <a:spLocks/>
          </p:cNvSpPr>
          <p:nvPr/>
        </p:nvSpPr>
        <p:spPr>
          <a:xfrm>
            <a:off x="6438900" y="2009774"/>
            <a:ext cx="5895975" cy="4514850"/>
          </a:xfrm>
          <a:prstGeom prst="rect">
            <a:avLst/>
          </a:prstGeom>
        </p:spPr>
        <p:txBody>
          <a:bodyPr vert="horz" lIns="91440" tIns="45720" rIns="91440" bIns="45720" rtlCol="0">
            <a:normAutofit fontScale="925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lnSpc>
                <a:spcPct val="150000"/>
              </a:lnSpc>
              <a:spcBef>
                <a:spcPts val="0"/>
              </a:spcBef>
              <a:spcAft>
                <a:spcPts val="0"/>
              </a:spcAft>
            </a:pPr>
            <a:r>
              <a:rPr lang="en-US" sz="2400" dirty="0">
                <a:latin typeface="Arial" panose="020B0604020202020204" pitchFamily="34" charset="0"/>
                <a:cs typeface="Arial" panose="020B0604020202020204" pitchFamily="34" charset="0"/>
              </a:rPr>
              <a:t>You, it’s a powerful word, Imagine</a:t>
            </a:r>
          </a:p>
          <a:p>
            <a:pPr>
              <a:lnSpc>
                <a:spcPct val="150000"/>
              </a:lnSpc>
              <a:spcBef>
                <a:spcPts val="0"/>
              </a:spcBef>
              <a:spcAft>
                <a:spcPts val="0"/>
              </a:spcAft>
            </a:pPr>
            <a:r>
              <a:rPr lang="en-US" sz="2400" dirty="0">
                <a:latin typeface="Arial" panose="020B0604020202020204" pitchFamily="34" charset="0"/>
                <a:cs typeface="Arial" panose="020B0604020202020204" pitchFamily="34" charset="0"/>
              </a:rPr>
              <a:t>Use numbers</a:t>
            </a:r>
          </a:p>
          <a:p>
            <a:pPr>
              <a:lnSpc>
                <a:spcPct val="150000"/>
              </a:lnSpc>
              <a:spcBef>
                <a:spcPts val="0"/>
              </a:spcBef>
              <a:spcAft>
                <a:spcPts val="0"/>
              </a:spcAft>
            </a:pPr>
            <a:r>
              <a:rPr lang="en-US" sz="2400" dirty="0">
                <a:latin typeface="Arial" panose="020B0604020202020204" pitchFamily="34" charset="0"/>
                <a:cs typeface="Arial" panose="020B0604020202020204" pitchFamily="34" charset="0"/>
              </a:rPr>
              <a:t>Ask a question</a:t>
            </a:r>
          </a:p>
          <a:p>
            <a:pPr>
              <a:lnSpc>
                <a:spcPct val="150000"/>
              </a:lnSpc>
              <a:spcBef>
                <a:spcPts val="0"/>
              </a:spcBef>
              <a:spcAft>
                <a:spcPts val="0"/>
              </a:spcAft>
            </a:pPr>
            <a:r>
              <a:rPr lang="en-US" sz="2400" dirty="0">
                <a:latin typeface="Arial" panose="020B0604020202020204" pitchFamily="34" charset="0"/>
                <a:cs typeface="Arial" panose="020B0604020202020204" pitchFamily="34" charset="0"/>
              </a:rPr>
              <a:t>Create urgency</a:t>
            </a:r>
          </a:p>
          <a:p>
            <a:pPr>
              <a:lnSpc>
                <a:spcPct val="150000"/>
              </a:lnSpc>
              <a:spcBef>
                <a:spcPts val="0"/>
              </a:spcBef>
              <a:spcAft>
                <a:spcPts val="0"/>
              </a:spcAft>
            </a:pPr>
            <a:r>
              <a:rPr lang="en-US" sz="2400" dirty="0">
                <a:latin typeface="Arial" panose="020B0604020202020204" pitchFamily="34" charset="0"/>
                <a:cs typeface="Arial" panose="020B0604020202020204" pitchFamily="34" charset="0"/>
              </a:rPr>
              <a:t>Trigger curiosity or emotion</a:t>
            </a:r>
          </a:p>
          <a:p>
            <a:pPr>
              <a:lnSpc>
                <a:spcPct val="150000"/>
              </a:lnSpc>
              <a:spcBef>
                <a:spcPts val="0"/>
              </a:spcBef>
              <a:spcAft>
                <a:spcPts val="0"/>
              </a:spcAft>
            </a:pPr>
            <a:r>
              <a:rPr lang="en-US" sz="2400" dirty="0">
                <a:latin typeface="Arial" panose="020B0604020202020204" pitchFamily="34" charset="0"/>
                <a:cs typeface="Arial" panose="020B0604020202020204" pitchFamily="34" charset="0"/>
              </a:rPr>
              <a:t>Special characters and emojis - </a:t>
            </a:r>
            <a:r>
              <a:rPr lang="en-US" sz="2400" dirty="0">
                <a:solidFill>
                  <a:schemeClr val="tx2">
                    <a:lumMod val="90000"/>
                    <a:lumOff val="10000"/>
                  </a:schemeClr>
                </a:solidFill>
                <a:latin typeface="Arial" panose="020B0604020202020204" pitchFamily="34" charset="0"/>
                <a:cs typeface="Arial" panose="020B0604020202020204" pitchFamily="34" charset="0"/>
                <a:hlinkClick r:id="rId2"/>
              </a:rPr>
              <a:t>Trick!</a:t>
            </a:r>
            <a:r>
              <a:rPr lang="en-US" sz="2400" dirty="0">
                <a:solidFill>
                  <a:schemeClr val="tx2">
                    <a:lumMod val="90000"/>
                    <a:lumOff val="10000"/>
                  </a:schemeClr>
                </a:solidFill>
                <a:latin typeface="Arial" panose="020B0604020202020204" pitchFamily="34" charset="0"/>
                <a:cs typeface="Arial" panose="020B0604020202020204" pitchFamily="34" charset="0"/>
              </a:rPr>
              <a:t> ☀ </a:t>
            </a:r>
          </a:p>
          <a:p>
            <a:pPr>
              <a:lnSpc>
                <a:spcPct val="150000"/>
              </a:lnSpc>
              <a:spcBef>
                <a:spcPts val="0"/>
              </a:spcBef>
              <a:spcAft>
                <a:spcPts val="0"/>
              </a:spcAft>
            </a:pPr>
            <a:r>
              <a:rPr lang="en-US" sz="2400" dirty="0">
                <a:latin typeface="Arial" panose="020B0604020202020204" pitchFamily="34" charset="0"/>
                <a:cs typeface="Arial" panose="020B0604020202020204" pitchFamily="34" charset="0"/>
              </a:rPr>
              <a:t>Hashtags</a:t>
            </a:r>
          </a:p>
          <a:p>
            <a:pPr>
              <a:lnSpc>
                <a:spcPct val="150000"/>
              </a:lnSpc>
              <a:spcBef>
                <a:spcPts val="0"/>
              </a:spcBef>
              <a:spcAft>
                <a:spcPts val="0"/>
              </a:spcAft>
            </a:pPr>
            <a:r>
              <a:rPr lang="en-US" sz="2400" dirty="0">
                <a:latin typeface="Arial" panose="020B0604020202020204" pitchFamily="34" charset="0"/>
                <a:cs typeface="Arial" panose="020B0604020202020204" pitchFamily="34" charset="0"/>
              </a:rPr>
              <a:t>Line breaks</a:t>
            </a:r>
          </a:p>
          <a:p>
            <a:pPr>
              <a:lnSpc>
                <a:spcPct val="150000"/>
              </a:lnSpc>
              <a:spcBef>
                <a:spcPts val="0"/>
              </a:spcBef>
              <a:spcAft>
                <a:spcPts val="0"/>
              </a:spcAft>
            </a:pPr>
            <a:r>
              <a:rPr lang="en-US" sz="2400" dirty="0">
                <a:latin typeface="Arial" panose="020B0604020202020204" pitchFamily="34" charset="0"/>
                <a:cs typeface="Arial" panose="020B0604020202020204" pitchFamily="34" charset="0"/>
              </a:rPr>
              <a:t>Quotes</a:t>
            </a:r>
          </a:p>
          <a:p>
            <a:pPr>
              <a:lnSpc>
                <a:spcPct val="150000"/>
              </a:lnSpc>
              <a:spcBef>
                <a:spcPts val="0"/>
              </a:spcBef>
              <a:spcAft>
                <a:spcPts val="0"/>
              </a:spcAft>
            </a:pPr>
            <a:r>
              <a:rPr lang="en-US" sz="2400" dirty="0">
                <a:latin typeface="Arial" panose="020B0604020202020204" pitchFamily="34" charset="0"/>
                <a:cs typeface="Arial" panose="020B0604020202020204" pitchFamily="34" charset="0"/>
              </a:rPr>
              <a:t>Calls to Action</a:t>
            </a:r>
          </a:p>
          <a:p>
            <a:pPr>
              <a:lnSpc>
                <a:spcPct val="120000"/>
              </a:lnSpc>
              <a:spcBef>
                <a:spcPts val="0"/>
              </a:spcBef>
              <a:spcAft>
                <a:spcPts val="0"/>
              </a:spcAft>
            </a:pPr>
            <a:endParaRPr lang="en-US" sz="3200" b="1" dirty="0">
              <a:solidFill>
                <a:schemeClr val="tx2">
                  <a:lumMod val="90000"/>
                  <a:lumOff val="10000"/>
                </a:schemeClr>
              </a:solidFill>
              <a:latin typeface="Arial" panose="020B0604020202020204" pitchFamily="34" charset="0"/>
              <a:cs typeface="Arial" panose="020B0604020202020204" pitchFamily="34" charset="0"/>
            </a:endParaRPr>
          </a:p>
          <a:p>
            <a:pPr>
              <a:lnSpc>
                <a:spcPct val="120000"/>
              </a:lnSpc>
              <a:spcBef>
                <a:spcPts val="0"/>
              </a:spcBef>
              <a:spcAft>
                <a:spcPts val="0"/>
              </a:spcAft>
            </a:pPr>
            <a:endParaRPr lang="en-US" sz="3200" b="1" dirty="0">
              <a:latin typeface="Arial" panose="020B0604020202020204" pitchFamily="34" charset="0"/>
              <a:cs typeface="Arial" panose="020B0604020202020204" pitchFamily="34" charset="0"/>
            </a:endParaRPr>
          </a:p>
          <a:p>
            <a:pPr>
              <a:lnSpc>
                <a:spcPct val="100000"/>
              </a:lnSpc>
              <a:spcBef>
                <a:spcPts val="0"/>
              </a:spcBef>
              <a:spcAft>
                <a:spcPts val="0"/>
              </a:spcAft>
            </a:pPr>
            <a:endParaRPr lang="en-US" sz="1000" dirty="0"/>
          </a:p>
        </p:txBody>
      </p:sp>
    </p:spTree>
    <p:extLst>
      <p:ext uri="{BB962C8B-B14F-4D97-AF65-F5344CB8AC3E}">
        <p14:creationId xmlns:p14="http://schemas.microsoft.com/office/powerpoint/2010/main" val="2313322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FEAE3A-995B-41AB-982F-851BF9E8A948}"/>
              </a:ext>
            </a:extLst>
          </p:cNvPr>
          <p:cNvSpPr>
            <a:spLocks noGrp="1"/>
          </p:cNvSpPr>
          <p:nvPr>
            <p:ph idx="1"/>
          </p:nvPr>
        </p:nvSpPr>
        <p:spPr>
          <a:xfrm>
            <a:off x="1088593" y="1439141"/>
            <a:ext cx="9601200" cy="3581400"/>
          </a:xfrm>
        </p:spPr>
        <p:txBody>
          <a:bodyPr>
            <a:normAutofit/>
          </a:bodyPr>
          <a:lstStyle/>
          <a:p>
            <a:pPr marL="0" indent="0">
              <a:buNone/>
            </a:pPr>
            <a:r>
              <a:rPr lang="en-US" b="1" dirty="0"/>
              <a:t>Power trigrams</a:t>
            </a:r>
          </a:p>
          <a:p>
            <a:r>
              <a:rPr lang="en-US" dirty="0"/>
              <a:t>Steve Rayson’s research on 100 million headlines has decrypted the psychology of social media users. It gives us a powerful cheat sheet for word choices. Steve discovered which trigrams (three-word combinations) appear most often in the most</a:t>
            </a:r>
          </a:p>
          <a:p>
            <a:endParaRPr lang="en-US" dirty="0"/>
          </a:p>
          <a:p>
            <a:pPr marL="0" indent="0">
              <a:buNone/>
            </a:pPr>
            <a:endParaRPr lang="en-US" dirty="0"/>
          </a:p>
        </p:txBody>
      </p:sp>
      <p:pic>
        <p:nvPicPr>
          <p:cNvPr id="4" name="Picture 3">
            <a:extLst>
              <a:ext uri="{FF2B5EF4-FFF2-40B4-BE49-F238E27FC236}">
                <a16:creationId xmlns:a16="http://schemas.microsoft.com/office/drawing/2014/main" id="{991E916C-1994-48FA-8232-25D555E7C5C0}"/>
              </a:ext>
            </a:extLst>
          </p:cNvPr>
          <p:cNvPicPr>
            <a:picLocks noChangeAspect="1"/>
          </p:cNvPicPr>
          <p:nvPr/>
        </p:nvPicPr>
        <p:blipFill>
          <a:blip r:embed="rId2"/>
          <a:stretch>
            <a:fillRect/>
          </a:stretch>
        </p:blipFill>
        <p:spPr>
          <a:xfrm>
            <a:off x="5209308" y="2946860"/>
            <a:ext cx="6359237" cy="3735938"/>
          </a:xfrm>
          <a:prstGeom prst="rect">
            <a:avLst/>
          </a:prstGeom>
        </p:spPr>
      </p:pic>
      <p:sp>
        <p:nvSpPr>
          <p:cNvPr id="5" name="Title 1">
            <a:extLst>
              <a:ext uri="{FF2B5EF4-FFF2-40B4-BE49-F238E27FC236}">
                <a16:creationId xmlns:a16="http://schemas.microsoft.com/office/drawing/2014/main" id="{67CAF46D-0B58-D7AD-0A62-5D6A83189CF3}"/>
              </a:ext>
            </a:extLst>
          </p:cNvPr>
          <p:cNvSpPr txBox="1">
            <a:spLocks/>
          </p:cNvSpPr>
          <p:nvPr/>
        </p:nvSpPr>
        <p:spPr>
          <a:xfrm>
            <a:off x="1371600" y="685800"/>
            <a:ext cx="9601200" cy="8763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dirty="0"/>
              <a:t>Writing Content for Social Media</a:t>
            </a:r>
          </a:p>
        </p:txBody>
      </p:sp>
    </p:spTree>
    <p:extLst>
      <p:ext uri="{BB962C8B-B14F-4D97-AF65-F5344CB8AC3E}">
        <p14:creationId xmlns:p14="http://schemas.microsoft.com/office/powerpoint/2010/main" val="1424471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DCD84-F310-4D2B-9509-645644FCBC40}"/>
              </a:ext>
            </a:extLst>
          </p:cNvPr>
          <p:cNvSpPr>
            <a:spLocks noGrp="1"/>
          </p:cNvSpPr>
          <p:nvPr>
            <p:ph type="title"/>
          </p:nvPr>
        </p:nvSpPr>
        <p:spPr>
          <a:xfrm>
            <a:off x="1295400" y="215900"/>
            <a:ext cx="9601200" cy="1485900"/>
          </a:xfrm>
        </p:spPr>
        <p:txBody>
          <a:bodyPr/>
          <a:lstStyle/>
          <a:p>
            <a:r>
              <a:rPr lang="en-US" u="sng" dirty="0"/>
              <a:t>Tell Stories When Possible</a:t>
            </a:r>
          </a:p>
        </p:txBody>
      </p:sp>
      <p:sp>
        <p:nvSpPr>
          <p:cNvPr id="3" name="Content Placeholder 2">
            <a:extLst>
              <a:ext uri="{FF2B5EF4-FFF2-40B4-BE49-F238E27FC236}">
                <a16:creationId xmlns:a16="http://schemas.microsoft.com/office/drawing/2014/main" id="{626B7014-67B1-4297-A5E8-D99DA2B453A6}"/>
              </a:ext>
            </a:extLst>
          </p:cNvPr>
          <p:cNvSpPr>
            <a:spLocks noGrp="1"/>
          </p:cNvSpPr>
          <p:nvPr>
            <p:ph idx="1"/>
          </p:nvPr>
        </p:nvSpPr>
        <p:spPr>
          <a:xfrm>
            <a:off x="1157605" y="1029704"/>
            <a:ext cx="11034395" cy="3581400"/>
          </a:xfrm>
        </p:spPr>
        <p:txBody>
          <a:bodyPr>
            <a:normAutofit lnSpcReduction="10000"/>
          </a:bodyPr>
          <a:lstStyle/>
          <a:p>
            <a:r>
              <a:rPr lang="en-US" dirty="0"/>
              <a:t>Use Stories, from a single person perspective</a:t>
            </a:r>
          </a:p>
          <a:p>
            <a:pPr fontAlgn="base"/>
            <a:r>
              <a:rPr lang="en-US" dirty="0"/>
              <a:t>“Our safe room against burglars has helped out thousands of people feel secure and safe.” This sentence doesn’t really appeal to anyone or strike at any emotion.</a:t>
            </a:r>
          </a:p>
          <a:p>
            <a:pPr lvl="1" fontAlgn="base"/>
            <a:r>
              <a:rPr lang="en-US" dirty="0"/>
              <a:t>On the other hand, a story about a single person just might.</a:t>
            </a:r>
          </a:p>
          <a:p>
            <a:pPr fontAlgn="base"/>
            <a:r>
              <a:rPr lang="en-US" dirty="0"/>
              <a:t>“John was sleeping one night at home with his wife and his newborn infant. Suddenly, he heard a noise from the kitchen. He immediately woke his wife up, ran to his kid, and they locked themselves in the safe room from where they called the police. The police came within five minutes and apprehended the burglars. John kept his family safe by using one of our safe rooms.”</a:t>
            </a:r>
          </a:p>
          <a:p>
            <a:pPr fontAlgn="base"/>
            <a:r>
              <a:rPr lang="en-US" sz="2800" dirty="0"/>
              <a:t>Suddenly, we care.  Talk about the experience of a single person and paint the picture.</a:t>
            </a:r>
          </a:p>
          <a:p>
            <a:endParaRPr lang="en-US" dirty="0"/>
          </a:p>
        </p:txBody>
      </p:sp>
      <p:pic>
        <p:nvPicPr>
          <p:cNvPr id="8" name="Picture 7">
            <a:extLst>
              <a:ext uri="{FF2B5EF4-FFF2-40B4-BE49-F238E27FC236}">
                <a16:creationId xmlns:a16="http://schemas.microsoft.com/office/drawing/2014/main" id="{CCA74A8B-16B9-4C65-BAD1-950B6703E93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172700" y="4031895"/>
            <a:ext cx="4074655" cy="2680410"/>
          </a:xfrm>
          <a:prstGeom prst="rect">
            <a:avLst/>
          </a:prstGeom>
          <a:effectLst>
            <a:softEdge rad="317500"/>
          </a:effectLst>
        </p:spPr>
      </p:pic>
    </p:spTree>
    <p:extLst>
      <p:ext uri="{BB962C8B-B14F-4D97-AF65-F5344CB8AC3E}">
        <p14:creationId xmlns:p14="http://schemas.microsoft.com/office/powerpoint/2010/main" val="392093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stationary&#10;&#10;Description automatically generated">
            <a:extLst>
              <a:ext uri="{FF2B5EF4-FFF2-40B4-BE49-F238E27FC236}">
                <a16:creationId xmlns:a16="http://schemas.microsoft.com/office/drawing/2014/main" id="{D2A1D10D-92B5-9072-6BCF-CACF3694EDD7}"/>
              </a:ext>
            </a:extLst>
          </p:cNvPr>
          <p:cNvPicPr>
            <a:picLocks noChangeAspect="1"/>
          </p:cNvPicPr>
          <p:nvPr/>
        </p:nvPicPr>
        <p:blipFill rotWithShape="1">
          <a:blip r:embed="rId2">
            <a:alphaModFix amt="28000"/>
            <a:extLst>
              <a:ext uri="{837473B0-CC2E-450A-ABE3-18F120FF3D39}">
                <a1611:picAttrSrcUrl xmlns:a1611="http://schemas.microsoft.com/office/drawing/2016/11/main" r:id="rId3"/>
              </a:ext>
            </a:extLst>
          </a:blip>
          <a:srcRect r="7203"/>
          <a:stretch/>
        </p:blipFill>
        <p:spPr>
          <a:xfrm rot="334706">
            <a:off x="5052480" y="1570888"/>
            <a:ext cx="6914682" cy="4962782"/>
          </a:xfrm>
          <a:prstGeom prst="rect">
            <a:avLst/>
          </a:prstGeom>
          <a:effectLst>
            <a:softEdge rad="63500"/>
          </a:effectLst>
        </p:spPr>
      </p:pic>
      <p:sp>
        <p:nvSpPr>
          <p:cNvPr id="2" name="Title 1">
            <a:extLst>
              <a:ext uri="{FF2B5EF4-FFF2-40B4-BE49-F238E27FC236}">
                <a16:creationId xmlns:a16="http://schemas.microsoft.com/office/drawing/2014/main" id="{0FCCDADF-844F-48FE-B7B5-E9A242D038A9}"/>
              </a:ext>
            </a:extLst>
          </p:cNvPr>
          <p:cNvSpPr>
            <a:spLocks noGrp="1"/>
          </p:cNvSpPr>
          <p:nvPr>
            <p:ph type="title"/>
          </p:nvPr>
        </p:nvSpPr>
        <p:spPr>
          <a:xfrm>
            <a:off x="1371600" y="685800"/>
            <a:ext cx="9601200" cy="858915"/>
          </a:xfrm>
        </p:spPr>
        <p:txBody>
          <a:bodyPr/>
          <a:lstStyle/>
          <a:p>
            <a:r>
              <a:rPr lang="en-US" dirty="0"/>
              <a:t>How do you Find Content?</a:t>
            </a:r>
          </a:p>
        </p:txBody>
      </p:sp>
      <p:sp>
        <p:nvSpPr>
          <p:cNvPr id="4" name="TextBox 3">
            <a:extLst>
              <a:ext uri="{FF2B5EF4-FFF2-40B4-BE49-F238E27FC236}">
                <a16:creationId xmlns:a16="http://schemas.microsoft.com/office/drawing/2014/main" id="{5382A1B2-BCB0-FA7D-925A-03697C282C83}"/>
              </a:ext>
            </a:extLst>
          </p:cNvPr>
          <p:cNvSpPr txBox="1"/>
          <p:nvPr/>
        </p:nvSpPr>
        <p:spPr>
          <a:xfrm>
            <a:off x="7315201" y="3454167"/>
            <a:ext cx="4148700" cy="1107996"/>
          </a:xfrm>
          <a:prstGeom prst="rect">
            <a:avLst/>
          </a:prstGeom>
          <a:noFill/>
        </p:spPr>
        <p:txBody>
          <a:bodyPr wrap="none" rtlCol="0">
            <a:spAutoFit/>
          </a:bodyPr>
          <a:lstStyle/>
          <a:p>
            <a:r>
              <a:rPr lang="en-US" sz="4800" dirty="0"/>
              <a:t>Content Library</a:t>
            </a:r>
          </a:p>
          <a:p>
            <a:endParaRPr lang="en-US" dirty="0"/>
          </a:p>
        </p:txBody>
      </p:sp>
      <p:sp>
        <p:nvSpPr>
          <p:cNvPr id="6" name="Right Brace 5">
            <a:extLst>
              <a:ext uri="{FF2B5EF4-FFF2-40B4-BE49-F238E27FC236}">
                <a16:creationId xmlns:a16="http://schemas.microsoft.com/office/drawing/2014/main" id="{D92479C3-2083-06BB-7A3D-33DD64B904E1}"/>
              </a:ext>
            </a:extLst>
          </p:cNvPr>
          <p:cNvSpPr/>
          <p:nvPr/>
        </p:nvSpPr>
        <p:spPr>
          <a:xfrm>
            <a:off x="5192785" y="1708727"/>
            <a:ext cx="1879134" cy="446347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3C3C0C58-FA1D-F8D1-9419-2677D1830A4C}"/>
              </a:ext>
            </a:extLst>
          </p:cNvPr>
          <p:cNvSpPr txBox="1">
            <a:spLocks/>
          </p:cNvSpPr>
          <p:nvPr/>
        </p:nvSpPr>
        <p:spPr>
          <a:xfrm>
            <a:off x="1469255" y="1417903"/>
            <a:ext cx="10496550" cy="4880805"/>
          </a:xfrm>
          <a:prstGeom prst="rect">
            <a:avLst/>
          </a:prstGeom>
        </p:spPr>
        <p:txBody>
          <a:bodyPr vert="horz" lIns="91440" tIns="45720" rIns="91440" bIns="45720" rtlCol="0">
            <a:normAutofit fontScale="325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nSpc>
                <a:spcPct val="170000"/>
              </a:lnSpc>
              <a:spcBef>
                <a:spcPts val="0"/>
              </a:spcBef>
              <a:spcAft>
                <a:spcPts val="0"/>
              </a:spcAft>
              <a:buFont typeface="Franklin Gothic Book" panose="020B0503020102020204" pitchFamily="34" charset="0"/>
              <a:buNone/>
            </a:pPr>
            <a:r>
              <a:rPr lang="en-US" sz="5500" dirty="0">
                <a:solidFill>
                  <a:srgbClr val="0070C0"/>
                </a:solidFill>
                <a:latin typeface="Oxygen" panose="02000503000000000000" pitchFamily="2" charset="0"/>
                <a:hlinkClick r:id="rId4">
                  <a:extLst>
                    <a:ext uri="{A12FA001-AC4F-418D-AE19-62706E023703}">
                      <ahyp:hlinkClr xmlns:ahyp="http://schemas.microsoft.com/office/drawing/2018/hyperlinkcolor" val="tx"/>
                    </a:ext>
                  </a:extLst>
                </a:hlinkClick>
              </a:rPr>
              <a:t>Feedly</a:t>
            </a:r>
            <a:endParaRPr lang="en-US" sz="5500" dirty="0">
              <a:solidFill>
                <a:srgbClr val="66C8E3"/>
              </a:solidFill>
              <a:latin typeface="Oxygen" panose="02000503000000000000" pitchFamily="2" charset="0"/>
              <a:hlinkClick r:id="rId5">
                <a:extLst>
                  <a:ext uri="{A12FA001-AC4F-418D-AE19-62706E023703}">
                    <ahyp:hlinkClr xmlns:ahyp="http://schemas.microsoft.com/office/drawing/2018/hyperlinkcolor" val="tx"/>
                  </a:ext>
                </a:extLst>
              </a:hlinkClick>
            </a:endParaRPr>
          </a:p>
          <a:p>
            <a:pPr marL="0" indent="0">
              <a:lnSpc>
                <a:spcPct val="170000"/>
              </a:lnSpc>
              <a:spcBef>
                <a:spcPts val="0"/>
              </a:spcBef>
              <a:spcAft>
                <a:spcPts val="0"/>
              </a:spcAft>
              <a:buFont typeface="Franklin Gothic Book" panose="020B0503020102020204" pitchFamily="34" charset="0"/>
              <a:buNone/>
            </a:pPr>
            <a:r>
              <a:rPr lang="en-US" sz="5500" dirty="0">
                <a:solidFill>
                  <a:srgbClr val="66C8E3"/>
                </a:solidFill>
                <a:latin typeface="Oxygen" panose="02000503000000000000" pitchFamily="2" charset="0"/>
                <a:hlinkClick r:id="rId5">
                  <a:extLst>
                    <a:ext uri="{A12FA001-AC4F-418D-AE19-62706E023703}">
                      <ahyp:hlinkClr xmlns:ahyp="http://schemas.microsoft.com/office/drawing/2018/hyperlinkcolor" val="tx"/>
                    </a:ext>
                  </a:extLst>
                </a:hlinkClick>
              </a:rPr>
              <a:t>Google Alerts</a:t>
            </a:r>
            <a:br>
              <a:rPr lang="en-US" sz="5500" dirty="0">
                <a:solidFill>
                  <a:srgbClr val="0070C0"/>
                </a:solidFill>
                <a:latin typeface="Oxygen" panose="02000503000000000000" pitchFamily="2" charset="0"/>
                <a:hlinkClick r:id="rId5">
                  <a:extLst>
                    <a:ext uri="{A12FA001-AC4F-418D-AE19-62706E023703}">
                      <ahyp:hlinkClr xmlns:ahyp="http://schemas.microsoft.com/office/drawing/2018/hyperlinkcolor" val="tx"/>
                    </a:ext>
                  </a:extLst>
                </a:hlinkClick>
              </a:rPr>
            </a:br>
            <a:r>
              <a:rPr lang="en-US" sz="5500" dirty="0">
                <a:solidFill>
                  <a:srgbClr val="66C8E3"/>
                </a:solidFill>
                <a:latin typeface="Oxygen" panose="02000503000000000000" pitchFamily="2" charset="0"/>
                <a:hlinkClick r:id="rId6">
                  <a:extLst>
                    <a:ext uri="{A12FA001-AC4F-418D-AE19-62706E023703}">
                      <ahyp:hlinkClr xmlns:ahyp="http://schemas.microsoft.com/office/drawing/2018/hyperlinkcolor" val="tx"/>
                    </a:ext>
                  </a:extLst>
                </a:hlinkClick>
              </a:rPr>
              <a:t>Google </a:t>
            </a:r>
            <a:r>
              <a:rPr lang="en-US" sz="5500" dirty="0">
                <a:solidFill>
                  <a:srgbClr val="0070C0"/>
                </a:solidFill>
                <a:latin typeface="Oxygen" panose="02000503000000000000" pitchFamily="2" charset="0"/>
                <a:hlinkClick r:id="rId6">
                  <a:extLst>
                    <a:ext uri="{A12FA001-AC4F-418D-AE19-62706E023703}">
                      <ahyp:hlinkClr xmlns:ahyp="http://schemas.microsoft.com/office/drawing/2018/hyperlinkcolor" val="tx"/>
                    </a:ext>
                  </a:extLst>
                </a:hlinkClick>
              </a:rPr>
              <a:t>Trends</a:t>
            </a:r>
            <a:endParaRPr lang="en-US" sz="5500" dirty="0">
              <a:solidFill>
                <a:srgbClr val="0070C0"/>
              </a:solidFill>
              <a:latin typeface="Oxygen" panose="02000503000000000000" pitchFamily="2" charset="0"/>
            </a:endParaRPr>
          </a:p>
          <a:p>
            <a:pPr marL="0" indent="0">
              <a:lnSpc>
                <a:spcPct val="170000"/>
              </a:lnSpc>
              <a:spcBef>
                <a:spcPts val="0"/>
              </a:spcBef>
              <a:spcAft>
                <a:spcPts val="0"/>
              </a:spcAft>
              <a:buNone/>
            </a:pPr>
            <a:r>
              <a:rPr lang="en-US" sz="5500" dirty="0">
                <a:solidFill>
                  <a:srgbClr val="0070C0"/>
                </a:solidFill>
                <a:hlinkClick r:id="rId7">
                  <a:extLst>
                    <a:ext uri="{A12FA001-AC4F-418D-AE19-62706E023703}">
                      <ahyp:hlinkClr xmlns:ahyp="http://schemas.microsoft.com/office/drawing/2018/hyperlinkcolor" val="tx"/>
                    </a:ext>
                  </a:extLst>
                </a:hlinkClick>
              </a:rPr>
              <a:t>https://chat.openai.com/</a:t>
            </a:r>
            <a:endParaRPr lang="en-US" sz="5500" dirty="0">
              <a:solidFill>
                <a:srgbClr val="0070C0"/>
              </a:solidFill>
            </a:endParaRPr>
          </a:p>
          <a:p>
            <a:pPr marL="0" indent="0">
              <a:lnSpc>
                <a:spcPct val="170000"/>
              </a:lnSpc>
              <a:spcBef>
                <a:spcPts val="0"/>
              </a:spcBef>
              <a:spcAft>
                <a:spcPts val="0"/>
              </a:spcAft>
              <a:buNone/>
            </a:pPr>
            <a:r>
              <a:rPr lang="en-US" sz="5500" dirty="0">
                <a:solidFill>
                  <a:srgbClr val="0070C0"/>
                </a:solidFill>
                <a:hlinkClick r:id="rId8">
                  <a:extLst>
                    <a:ext uri="{A12FA001-AC4F-418D-AE19-62706E023703}">
                      <ahyp:hlinkClr xmlns:ahyp="http://schemas.microsoft.com/office/drawing/2018/hyperlinkcolor" val="tx"/>
                    </a:ext>
                  </a:extLst>
                </a:hlinkClick>
              </a:rPr>
              <a:t>https://claude.ai/</a:t>
            </a:r>
            <a:endParaRPr lang="en-US" sz="5500" dirty="0">
              <a:solidFill>
                <a:srgbClr val="0070C0"/>
              </a:solidFill>
            </a:endParaRPr>
          </a:p>
          <a:p>
            <a:pPr marL="0" indent="0">
              <a:lnSpc>
                <a:spcPct val="170000"/>
              </a:lnSpc>
              <a:spcBef>
                <a:spcPts val="0"/>
              </a:spcBef>
              <a:spcAft>
                <a:spcPts val="0"/>
              </a:spcAft>
              <a:buNone/>
            </a:pPr>
            <a:r>
              <a:rPr lang="en-US" sz="5500" dirty="0">
                <a:solidFill>
                  <a:srgbClr val="0070C0"/>
                </a:solidFill>
                <a:hlinkClick r:id="rId9">
                  <a:extLst>
                    <a:ext uri="{A12FA001-AC4F-418D-AE19-62706E023703}">
                      <ahyp:hlinkClr xmlns:ahyp="http://schemas.microsoft.com/office/drawing/2018/hyperlinkcolor" val="tx"/>
                    </a:ext>
                  </a:extLst>
                </a:hlinkClick>
              </a:rPr>
              <a:t>https://www.perplexity.ai/</a:t>
            </a:r>
            <a:endParaRPr lang="en-US" sz="5500" dirty="0">
              <a:solidFill>
                <a:srgbClr val="0070C0"/>
              </a:solidFill>
            </a:endParaRPr>
          </a:p>
          <a:p>
            <a:pPr marL="0" indent="0">
              <a:lnSpc>
                <a:spcPct val="120000"/>
              </a:lnSpc>
              <a:spcBef>
                <a:spcPts val="0"/>
              </a:spcBef>
              <a:spcAft>
                <a:spcPts val="0"/>
              </a:spcAft>
              <a:buNone/>
            </a:pPr>
            <a:br>
              <a:rPr lang="en-US" sz="5500" dirty="0">
                <a:solidFill>
                  <a:srgbClr val="0070C0"/>
                </a:solidFill>
                <a:latin typeface="Oxygen" panose="02000503000000000000" pitchFamily="2" charset="0"/>
              </a:rPr>
            </a:br>
            <a:r>
              <a:rPr lang="en-US" sz="5500" dirty="0">
                <a:solidFill>
                  <a:srgbClr val="0070C0"/>
                </a:solidFill>
                <a:latin typeface="Oxygen" panose="02000503000000000000" pitchFamily="2" charset="0"/>
              </a:rPr>
              <a:t>Your Competition’s </a:t>
            </a:r>
          </a:p>
          <a:p>
            <a:pPr marL="0" indent="0">
              <a:lnSpc>
                <a:spcPct val="120000"/>
              </a:lnSpc>
              <a:buFont typeface="Franklin Gothic Book" panose="020B0503020102020204" pitchFamily="34" charset="0"/>
              <a:buNone/>
            </a:pPr>
            <a:r>
              <a:rPr lang="en-US" sz="5500" dirty="0">
                <a:solidFill>
                  <a:srgbClr val="0070C0"/>
                </a:solidFill>
                <a:latin typeface="Oxygen" panose="02000503000000000000" pitchFamily="2" charset="0"/>
              </a:rPr>
              <a:t>Social Media Sites</a:t>
            </a:r>
          </a:p>
          <a:p>
            <a:pPr marL="0" indent="0">
              <a:lnSpc>
                <a:spcPct val="120000"/>
              </a:lnSpc>
              <a:buFont typeface="Franklin Gothic Book" panose="020B0503020102020204" pitchFamily="34" charset="0"/>
              <a:buNone/>
            </a:pPr>
            <a:r>
              <a:rPr lang="en-US" sz="5500" dirty="0">
                <a:solidFill>
                  <a:srgbClr val="0070C0"/>
                </a:solidFill>
                <a:latin typeface="Oxygen" panose="02000503000000000000" pitchFamily="2" charset="0"/>
              </a:rPr>
              <a:t>Hashtags</a:t>
            </a:r>
          </a:p>
          <a:p>
            <a:pPr marL="0" indent="0">
              <a:lnSpc>
                <a:spcPct val="120000"/>
              </a:lnSpc>
              <a:buFont typeface="Franklin Gothic Book" panose="020B0503020102020204" pitchFamily="34" charset="0"/>
              <a:buNone/>
            </a:pPr>
            <a:r>
              <a:rPr lang="en-US" sz="5500" dirty="0">
                <a:solidFill>
                  <a:srgbClr val="0070C0"/>
                </a:solidFill>
                <a:latin typeface="Oxygen" panose="02000503000000000000" pitchFamily="2" charset="0"/>
              </a:rPr>
              <a:t>Groups Organizations</a:t>
            </a:r>
          </a:p>
          <a:p>
            <a:pPr marL="0" indent="0">
              <a:lnSpc>
                <a:spcPct val="120000"/>
              </a:lnSpc>
              <a:buFont typeface="Franklin Gothic Book" panose="020B0503020102020204" pitchFamily="34" charset="0"/>
              <a:buNone/>
            </a:pPr>
            <a:r>
              <a:rPr lang="en-US" sz="5500" dirty="0">
                <a:solidFill>
                  <a:srgbClr val="0070C0"/>
                </a:solidFill>
                <a:latin typeface="Oxygen" panose="02000503000000000000" pitchFamily="2" charset="0"/>
              </a:rPr>
              <a:t>Your own Expertise</a:t>
            </a:r>
          </a:p>
          <a:p>
            <a:endParaRPr lang="en-US" dirty="0"/>
          </a:p>
        </p:txBody>
      </p:sp>
    </p:spTree>
    <p:extLst>
      <p:ext uri="{BB962C8B-B14F-4D97-AF65-F5344CB8AC3E}">
        <p14:creationId xmlns:p14="http://schemas.microsoft.com/office/powerpoint/2010/main" val="3480123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5FEBB1F-508E-4ACE-A53B-525FFA077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8" name="Freeform 6">
              <a:extLst>
                <a:ext uri="{FF2B5EF4-FFF2-40B4-BE49-F238E27FC236}">
                  <a16:creationId xmlns:a16="http://schemas.microsoft.com/office/drawing/2014/main" id="{B687ADC4-1812-437A-97AA-230888706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dirty="0"/>
            </a:p>
          </p:txBody>
        </p:sp>
        <p:sp>
          <p:nvSpPr>
            <p:cNvPr id="9" name="Freeform 6">
              <a:extLst>
                <a:ext uri="{FF2B5EF4-FFF2-40B4-BE49-F238E27FC236}">
                  <a16:creationId xmlns:a16="http://schemas.microsoft.com/office/drawing/2014/main" id="{6170E629-727E-4A2F-8228-0A71B67BD1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dirty="0"/>
            </a:p>
          </p:txBody>
        </p:sp>
      </p:grpSp>
      <p:sp useBgFill="1">
        <p:nvSpPr>
          <p:cNvPr id="11" name="Rectangle 10">
            <a:extLst>
              <a:ext uri="{FF2B5EF4-FFF2-40B4-BE49-F238E27FC236}">
                <a16:creationId xmlns:a16="http://schemas.microsoft.com/office/drawing/2014/main" id="{5ABA7F3F-D56F-4C06-84AC-03FC83B064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715374B5-D7C8-4AA9-BE65-DB7A0CA9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4" name="Freeform 6">
              <a:extLst>
                <a:ext uri="{FF2B5EF4-FFF2-40B4-BE49-F238E27FC236}">
                  <a16:creationId xmlns:a16="http://schemas.microsoft.com/office/drawing/2014/main" id="{C73A7452-ED0F-4903-A620-8D103E556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accent1">
                <a:lumMod val="75000"/>
              </a:schemeClr>
            </a:solidFill>
            <a:ln w="0">
              <a:noFill/>
              <a:prstDash val="solid"/>
              <a:round/>
              <a:headEnd/>
              <a:tailEnd/>
            </a:ln>
          </p:spPr>
          <p:txBody>
            <a:bodyPr/>
            <a:lstStyle/>
            <a:p>
              <a:endParaRPr lang="en-US" dirty="0"/>
            </a:p>
          </p:txBody>
        </p:sp>
        <p:sp>
          <p:nvSpPr>
            <p:cNvPr id="15" name="Freeform 6">
              <a:extLst>
                <a:ext uri="{FF2B5EF4-FFF2-40B4-BE49-F238E27FC236}">
                  <a16:creationId xmlns:a16="http://schemas.microsoft.com/office/drawing/2014/main" id="{F6A3F6CE-D581-4C37-8822-4F4A68325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1"/>
            </a:solidFill>
            <a:ln w="0">
              <a:noFill/>
              <a:prstDash val="solid"/>
              <a:round/>
              <a:headEnd/>
              <a:tailEnd/>
            </a:ln>
          </p:spPr>
          <p:txBody>
            <a:bodyPr/>
            <a:lstStyle/>
            <a:p>
              <a:endParaRPr lang="en-US" dirty="0"/>
            </a:p>
          </p:txBody>
        </p:sp>
      </p:grpSp>
      <p:sp>
        <p:nvSpPr>
          <p:cNvPr id="2" name="Title 1">
            <a:extLst>
              <a:ext uri="{FF2B5EF4-FFF2-40B4-BE49-F238E27FC236}">
                <a16:creationId xmlns:a16="http://schemas.microsoft.com/office/drawing/2014/main" id="{74F7C686-8D77-4EA0-B9F6-44F2F75EA0E2}"/>
              </a:ext>
            </a:extLst>
          </p:cNvPr>
          <p:cNvSpPr>
            <a:spLocks noGrp="1"/>
          </p:cNvSpPr>
          <p:nvPr>
            <p:ph type="title"/>
          </p:nvPr>
        </p:nvSpPr>
        <p:spPr>
          <a:xfrm>
            <a:off x="1251654" y="1468073"/>
            <a:ext cx="3897197" cy="2098226"/>
          </a:xfrm>
        </p:spPr>
        <p:txBody>
          <a:bodyPr vert="horz" lIns="91440" tIns="45720" rIns="91440" bIns="45720" rtlCol="0" anchor="b">
            <a:normAutofit/>
          </a:bodyPr>
          <a:lstStyle/>
          <a:p>
            <a:pPr algn="ctr"/>
            <a:r>
              <a:rPr lang="en-US" sz="3400" cap="all" dirty="0"/>
              <a:t>End of Session 2</a:t>
            </a:r>
            <a:br>
              <a:rPr lang="en-US" sz="3400" cap="all" dirty="0"/>
            </a:br>
            <a:endParaRPr lang="en-US" sz="3400" cap="all" dirty="0"/>
          </a:p>
        </p:txBody>
      </p:sp>
      <p:sp>
        <p:nvSpPr>
          <p:cNvPr id="3" name="TextBox 2">
            <a:extLst>
              <a:ext uri="{FF2B5EF4-FFF2-40B4-BE49-F238E27FC236}">
                <a16:creationId xmlns:a16="http://schemas.microsoft.com/office/drawing/2014/main" id="{79F8266F-8212-1B1C-1AC2-3A8746A11B99}"/>
              </a:ext>
            </a:extLst>
          </p:cNvPr>
          <p:cNvSpPr txBox="1"/>
          <p:nvPr/>
        </p:nvSpPr>
        <p:spPr>
          <a:xfrm>
            <a:off x="5901452" y="1036213"/>
            <a:ext cx="4958996" cy="7263527"/>
          </a:xfrm>
          <a:prstGeom prst="rect">
            <a:avLst/>
          </a:prstGeom>
          <a:noFill/>
        </p:spPr>
        <p:txBody>
          <a:bodyPr wrap="square" rtlCol="0">
            <a:spAutoFit/>
          </a:bodyPr>
          <a:lstStyle/>
          <a:p>
            <a:r>
              <a:rPr lang="en-US" sz="2400" dirty="0"/>
              <a:t>Homework:</a:t>
            </a:r>
          </a:p>
          <a:p>
            <a:pPr marL="514350" indent="-514350">
              <a:buFont typeface="+mj-lt"/>
              <a:buAutoNum type="arabicPeriod"/>
            </a:pPr>
            <a:r>
              <a:rPr lang="en-US" sz="2800" dirty="0"/>
              <a:t>Create Buyer Personas/Target Audiences using AI</a:t>
            </a:r>
          </a:p>
          <a:p>
            <a:pPr marL="514350" indent="-514350">
              <a:buFont typeface="+mj-lt"/>
              <a:buAutoNum type="arabicPeriod"/>
            </a:pPr>
            <a:r>
              <a:rPr lang="en-US" sz="2800" dirty="0"/>
              <a:t>Save each persona in CHAT GPT and continue to use the same chat </a:t>
            </a:r>
          </a:p>
          <a:p>
            <a:pPr marL="514350" indent="-514350">
              <a:buFont typeface="+mj-lt"/>
              <a:buAutoNum type="arabicPeriod"/>
            </a:pPr>
            <a:r>
              <a:rPr lang="en-US" sz="2800" dirty="0"/>
              <a:t>Analyze the results and transfer desired data into the Social Media strategy worksheet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427189869"/>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DFFCB3-7AA7-40C9-9DA6-620F9E82A6FC}"/>
              </a:ext>
            </a:extLst>
          </p:cNvPr>
          <p:cNvSpPr>
            <a:spLocks noGrp="1"/>
          </p:cNvSpPr>
          <p:nvPr>
            <p:ph idx="1"/>
          </p:nvPr>
        </p:nvSpPr>
        <p:spPr>
          <a:xfrm>
            <a:off x="878889" y="1067557"/>
            <a:ext cx="10093911" cy="4799843"/>
          </a:xfrm>
        </p:spPr>
        <p:txBody>
          <a:bodyPr/>
          <a:lstStyle/>
          <a:p>
            <a:r>
              <a:rPr lang="en-US" dirty="0"/>
              <a:t>Match content to buyer personas and sales funnel</a:t>
            </a:r>
          </a:p>
        </p:txBody>
      </p:sp>
      <p:pic>
        <p:nvPicPr>
          <p:cNvPr id="4" name="Picture 2" descr="Funnel Marketing 101: How to Setup a High-Conversion Path to Purchase">
            <a:extLst>
              <a:ext uri="{FF2B5EF4-FFF2-40B4-BE49-F238E27FC236}">
                <a16:creationId xmlns:a16="http://schemas.microsoft.com/office/drawing/2014/main" id="{B2B6597C-6697-EB37-1FBC-B96C26D950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4073" y="1817890"/>
            <a:ext cx="6788727" cy="4799843"/>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FB2C99BC-157F-E85B-10D2-455EEF7BB88A}"/>
              </a:ext>
            </a:extLst>
          </p:cNvPr>
          <p:cNvSpPr/>
          <p:nvPr/>
        </p:nvSpPr>
        <p:spPr>
          <a:xfrm>
            <a:off x="9236364" y="1930400"/>
            <a:ext cx="2281381" cy="46089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88303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7906E-3B02-4E5F-9DA8-0F7A8F447E6C}"/>
              </a:ext>
            </a:extLst>
          </p:cNvPr>
          <p:cNvSpPr>
            <a:spLocks noGrp="1"/>
          </p:cNvSpPr>
          <p:nvPr>
            <p:ph type="title"/>
          </p:nvPr>
        </p:nvSpPr>
        <p:spPr/>
        <p:txBody>
          <a:bodyPr>
            <a:normAutofit fontScale="90000"/>
          </a:bodyPr>
          <a:lstStyle/>
          <a:p>
            <a:pPr algn="ctr"/>
            <a:r>
              <a:rPr lang="en-US" u="sng" dirty="0"/>
              <a:t>Writing Content for Your Buyer Persona</a:t>
            </a:r>
            <a:br>
              <a:rPr lang="en-US" dirty="0"/>
            </a:br>
            <a:r>
              <a:rPr lang="en-US" sz="2700" dirty="0"/>
              <a:t>Creating Empathy with your Buyer Persona</a:t>
            </a:r>
            <a:br>
              <a:rPr lang="en-US" sz="2700" dirty="0"/>
            </a:br>
            <a:r>
              <a:rPr lang="en-US" sz="2700" dirty="0"/>
              <a:t>Create Statements from the Viewpoint of your Persona</a:t>
            </a:r>
            <a:br>
              <a:rPr lang="en-US" dirty="0"/>
            </a:br>
            <a:endParaRPr lang="en-US" dirty="0"/>
          </a:p>
        </p:txBody>
      </p:sp>
      <p:sp>
        <p:nvSpPr>
          <p:cNvPr id="3" name="Content Placeholder 2">
            <a:extLst>
              <a:ext uri="{FF2B5EF4-FFF2-40B4-BE49-F238E27FC236}">
                <a16:creationId xmlns:a16="http://schemas.microsoft.com/office/drawing/2014/main" id="{1BFFCB6E-3109-43C9-AD92-3939E5256A77}"/>
              </a:ext>
            </a:extLst>
          </p:cNvPr>
          <p:cNvSpPr>
            <a:spLocks noGrp="1"/>
          </p:cNvSpPr>
          <p:nvPr>
            <p:ph idx="1"/>
          </p:nvPr>
        </p:nvSpPr>
        <p:spPr>
          <a:xfrm>
            <a:off x="1469571" y="2380705"/>
            <a:ext cx="9601200" cy="3581400"/>
          </a:xfrm>
        </p:spPr>
        <p:txBody>
          <a:bodyPr>
            <a:normAutofit/>
          </a:bodyPr>
          <a:lstStyle/>
          <a:p>
            <a:r>
              <a:rPr lang="en-US" b="1" i="1" dirty="0"/>
              <a:t>When Buyer Persona ___  (</a:t>
            </a:r>
            <a:r>
              <a:rPr lang="en-US" dirty="0"/>
              <a:t>the problem of your potential customer)</a:t>
            </a:r>
            <a:endParaRPr lang="en-US" b="1" i="1" dirty="0"/>
          </a:p>
          <a:p>
            <a:r>
              <a:rPr lang="en-US" b="1" i="1" dirty="0"/>
              <a:t>that’s why Buyer Persona wants ___  (</a:t>
            </a:r>
            <a:r>
              <a:rPr lang="en-US" dirty="0"/>
              <a:t>the solution you can offer to him/her)</a:t>
            </a:r>
            <a:endParaRPr lang="en-US" b="1" i="1" dirty="0"/>
          </a:p>
          <a:p>
            <a:r>
              <a:rPr lang="en-US" b="1" i="1" dirty="0"/>
              <a:t>so, Buyer Persona can ___ </a:t>
            </a:r>
            <a:r>
              <a:rPr lang="en-US" dirty="0"/>
              <a:t> (a state or a result he/she wants to achieve).</a:t>
            </a:r>
          </a:p>
          <a:p>
            <a:endParaRPr lang="en-US" dirty="0"/>
          </a:p>
          <a:p>
            <a:r>
              <a:rPr lang="en-US" dirty="0"/>
              <a:t>For example:</a:t>
            </a:r>
            <a:r>
              <a:rPr lang="en-US" i="1" dirty="0"/>
              <a:t> When Joe works, He spends too much time completing all his tasks, that's why Joe wants to find a tool to improve time management, so Joe can spend more time with his family.</a:t>
            </a:r>
            <a:endParaRPr lang="en-US" dirty="0"/>
          </a:p>
          <a:p>
            <a:endParaRPr lang="en-US" dirty="0"/>
          </a:p>
        </p:txBody>
      </p:sp>
      <p:sp>
        <p:nvSpPr>
          <p:cNvPr id="4" name="TextBox 3">
            <a:extLst>
              <a:ext uri="{FF2B5EF4-FFF2-40B4-BE49-F238E27FC236}">
                <a16:creationId xmlns:a16="http://schemas.microsoft.com/office/drawing/2014/main" id="{73094384-018E-C480-2621-6070F66344C9}"/>
              </a:ext>
            </a:extLst>
          </p:cNvPr>
          <p:cNvSpPr txBox="1"/>
          <p:nvPr/>
        </p:nvSpPr>
        <p:spPr>
          <a:xfrm>
            <a:off x="7066625" y="5500440"/>
            <a:ext cx="4442242" cy="461665"/>
          </a:xfrm>
          <a:prstGeom prst="rect">
            <a:avLst/>
          </a:prstGeom>
          <a:noFill/>
        </p:spPr>
        <p:txBody>
          <a:bodyPr wrap="none" rtlCol="0">
            <a:spAutoFit/>
          </a:bodyPr>
          <a:lstStyle/>
          <a:p>
            <a:r>
              <a:rPr lang="en-US" sz="2400" i="1" dirty="0">
                <a:solidFill>
                  <a:schemeClr val="accent6">
                    <a:lumMod val="50000"/>
                  </a:schemeClr>
                </a:solidFill>
                <a:latin typeface="Aharoni" panose="02010803020104030203" pitchFamily="2" charset="-79"/>
                <a:cs typeface="Aharoni" panose="02010803020104030203" pitchFamily="2" charset="-79"/>
              </a:rPr>
              <a:t>Make the Content About JOE!</a:t>
            </a:r>
          </a:p>
        </p:txBody>
      </p:sp>
    </p:spTree>
    <p:extLst>
      <p:ext uri="{BB962C8B-B14F-4D97-AF65-F5344CB8AC3E}">
        <p14:creationId xmlns:p14="http://schemas.microsoft.com/office/powerpoint/2010/main" val="1357123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283B5-0AAC-EBB4-EFB2-E67FD1C80122}"/>
              </a:ext>
            </a:extLst>
          </p:cNvPr>
          <p:cNvSpPr>
            <a:spLocks noGrp="1"/>
          </p:cNvSpPr>
          <p:nvPr>
            <p:ph type="title"/>
          </p:nvPr>
        </p:nvSpPr>
        <p:spPr>
          <a:xfrm>
            <a:off x="4903772" y="523959"/>
            <a:ext cx="6627378" cy="632677"/>
          </a:xfrm>
        </p:spPr>
        <p:txBody>
          <a:bodyPr>
            <a:normAutofit fontScale="90000"/>
          </a:bodyPr>
          <a:lstStyle/>
          <a:p>
            <a:r>
              <a:rPr lang="en-US" dirty="0"/>
              <a:t>How the Sessions Will Work</a:t>
            </a:r>
          </a:p>
        </p:txBody>
      </p:sp>
      <p:sp>
        <p:nvSpPr>
          <p:cNvPr id="3" name="Content Placeholder 2">
            <a:extLst>
              <a:ext uri="{FF2B5EF4-FFF2-40B4-BE49-F238E27FC236}">
                <a16:creationId xmlns:a16="http://schemas.microsoft.com/office/drawing/2014/main" id="{751BB917-1C6E-7B00-9D45-C441EF531630}"/>
              </a:ext>
            </a:extLst>
          </p:cNvPr>
          <p:cNvSpPr>
            <a:spLocks noGrp="1"/>
          </p:cNvSpPr>
          <p:nvPr>
            <p:ph idx="1"/>
          </p:nvPr>
        </p:nvSpPr>
        <p:spPr>
          <a:xfrm>
            <a:off x="1203125" y="2775567"/>
            <a:ext cx="2713420" cy="2014917"/>
          </a:xfrm>
        </p:spPr>
        <p:txBody>
          <a:bodyPr>
            <a:normAutofit/>
          </a:bodyPr>
          <a:lstStyle/>
          <a:p>
            <a:pPr marL="0" indent="0" algn="ctr">
              <a:buNone/>
            </a:pPr>
            <a:r>
              <a:rPr lang="en-US" sz="2400" dirty="0"/>
              <a:t>Process for Creating a Social Media Strategy During These Sessions</a:t>
            </a:r>
          </a:p>
          <a:p>
            <a:pPr algn="ctr"/>
            <a:endParaRPr lang="en-US" sz="2400" dirty="0"/>
          </a:p>
        </p:txBody>
      </p:sp>
      <p:graphicFrame>
        <p:nvGraphicFramePr>
          <p:cNvPr id="7" name="Diagram 6">
            <a:extLst>
              <a:ext uri="{FF2B5EF4-FFF2-40B4-BE49-F238E27FC236}">
                <a16:creationId xmlns:a16="http://schemas.microsoft.com/office/drawing/2014/main" id="{1C7F179D-B9B5-9878-3492-4C6412B4D753}"/>
              </a:ext>
            </a:extLst>
          </p:cNvPr>
          <p:cNvGraphicFramePr/>
          <p:nvPr>
            <p:extLst>
              <p:ext uri="{D42A27DB-BD31-4B8C-83A1-F6EECF244321}">
                <p14:modId xmlns:p14="http://schemas.microsoft.com/office/powerpoint/2010/main" val="3709940545"/>
              </p:ext>
            </p:extLst>
          </p:nvPr>
        </p:nvGraphicFramePr>
        <p:xfrm>
          <a:off x="3650407" y="131847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a:extLst>
              <a:ext uri="{FF2B5EF4-FFF2-40B4-BE49-F238E27FC236}">
                <a16:creationId xmlns:a16="http://schemas.microsoft.com/office/drawing/2014/main" id="{A314CAC5-C50C-0151-6A49-4F5FD34C5712}"/>
              </a:ext>
            </a:extLst>
          </p:cNvPr>
          <p:cNvPicPr>
            <a:picLocks noChangeAspect="1"/>
          </p:cNvPicPr>
          <p:nvPr/>
        </p:nvPicPr>
        <p:blipFill>
          <a:blip r:embed="rId7"/>
          <a:stretch>
            <a:fillRect/>
          </a:stretch>
        </p:blipFill>
        <p:spPr>
          <a:xfrm>
            <a:off x="0" y="0"/>
            <a:ext cx="3229426" cy="2133898"/>
          </a:xfrm>
          <a:prstGeom prst="rect">
            <a:avLst/>
          </a:prstGeom>
          <a:effectLst>
            <a:softEdge rad="127000"/>
          </a:effectLst>
        </p:spPr>
      </p:pic>
    </p:spTree>
    <p:extLst>
      <p:ext uri="{BB962C8B-B14F-4D97-AF65-F5344CB8AC3E}">
        <p14:creationId xmlns:p14="http://schemas.microsoft.com/office/powerpoint/2010/main" val="168914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A612A-8E2C-5E91-0DB8-C630D656B5DD}"/>
              </a:ext>
            </a:extLst>
          </p:cNvPr>
          <p:cNvSpPr>
            <a:spLocks noGrp="1"/>
          </p:cNvSpPr>
          <p:nvPr>
            <p:ph type="title"/>
          </p:nvPr>
        </p:nvSpPr>
        <p:spPr/>
        <p:txBody>
          <a:bodyPr>
            <a:normAutofit fontScale="90000"/>
          </a:bodyPr>
          <a:lstStyle/>
          <a:p>
            <a:r>
              <a:rPr lang="en-US" sz="4400" b="1" dirty="0">
                <a:solidFill>
                  <a:schemeClr val="tx1"/>
                </a:solidFill>
              </a:rPr>
              <a:t>Week 2 – </a:t>
            </a:r>
            <a:r>
              <a:rPr lang="en-US" dirty="0">
                <a:solidFill>
                  <a:srgbClr val="FF0000"/>
                </a:solidFill>
              </a:rPr>
              <a:t>Reaching Target Audiences</a:t>
            </a:r>
            <a:br>
              <a:rPr lang="en-US" dirty="0">
                <a:solidFill>
                  <a:srgbClr val="FF0000"/>
                </a:solidFill>
              </a:rPr>
            </a:br>
            <a:r>
              <a:rPr lang="en-US" dirty="0">
                <a:solidFill>
                  <a:srgbClr val="FF0000"/>
                </a:solidFill>
              </a:rPr>
              <a:t>Creating a Presence on Social Media</a:t>
            </a:r>
            <a:br>
              <a:rPr lang="en-US" sz="4400" b="1" dirty="0">
                <a:solidFill>
                  <a:schemeClr val="tx1"/>
                </a:solidFill>
              </a:rPr>
            </a:br>
            <a:endParaRPr lang="en-US" dirty="0">
              <a:solidFill>
                <a:schemeClr val="tx1"/>
              </a:solidFill>
            </a:endParaRPr>
          </a:p>
        </p:txBody>
      </p:sp>
      <p:sp>
        <p:nvSpPr>
          <p:cNvPr id="3" name="Content Placeholder 2">
            <a:extLst>
              <a:ext uri="{FF2B5EF4-FFF2-40B4-BE49-F238E27FC236}">
                <a16:creationId xmlns:a16="http://schemas.microsoft.com/office/drawing/2014/main" id="{E5722A7C-04F9-E632-01E1-85E041AD8A16}"/>
              </a:ext>
            </a:extLst>
          </p:cNvPr>
          <p:cNvSpPr>
            <a:spLocks noGrp="1"/>
          </p:cNvSpPr>
          <p:nvPr>
            <p:ph idx="1"/>
          </p:nvPr>
        </p:nvSpPr>
        <p:spPr/>
        <p:txBody>
          <a:bodyPr>
            <a:normAutofit/>
          </a:bodyPr>
          <a:lstStyle/>
          <a:p>
            <a:pPr marL="457200" indent="-457200">
              <a:buFont typeface="+mj-lt"/>
              <a:buAutoNum type="arabicPeriod"/>
            </a:pPr>
            <a:r>
              <a:rPr lang="en-US" sz="2800" dirty="0"/>
              <a:t>THE Golden Circle</a:t>
            </a:r>
          </a:p>
          <a:p>
            <a:pPr marL="457200" indent="-457200">
              <a:buFont typeface="+mj-lt"/>
              <a:buAutoNum type="arabicPeriod"/>
            </a:pPr>
            <a:r>
              <a:rPr lang="en-US" sz="2800" dirty="0"/>
              <a:t>Generating Buyer Personas</a:t>
            </a:r>
          </a:p>
          <a:p>
            <a:pPr marL="457200" indent="-457200">
              <a:buFont typeface="+mj-lt"/>
              <a:buAutoNum type="arabicPeriod"/>
            </a:pPr>
            <a:r>
              <a:rPr lang="en-US" sz="2800" dirty="0"/>
              <a:t>Benefits vs. Features </a:t>
            </a:r>
          </a:p>
          <a:p>
            <a:pPr marL="457200" indent="-457200">
              <a:buFont typeface="+mj-lt"/>
              <a:buAutoNum type="arabicPeriod"/>
            </a:pPr>
            <a:r>
              <a:rPr lang="en-US" sz="2800" dirty="0"/>
              <a:t>Creating Content for Buyer Personas</a:t>
            </a:r>
          </a:p>
        </p:txBody>
      </p:sp>
    </p:spTree>
    <p:extLst>
      <p:ext uri="{BB962C8B-B14F-4D97-AF65-F5344CB8AC3E}">
        <p14:creationId xmlns:p14="http://schemas.microsoft.com/office/powerpoint/2010/main" val="3840663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0638DF-DC91-47D4-B527-22521DF13868}"/>
              </a:ext>
            </a:extLst>
          </p:cNvPr>
          <p:cNvSpPr txBox="1"/>
          <p:nvPr/>
        </p:nvSpPr>
        <p:spPr>
          <a:xfrm>
            <a:off x="9766464" y="1348285"/>
            <a:ext cx="2425536" cy="1631216"/>
          </a:xfrm>
          <a:prstGeom prst="rect">
            <a:avLst/>
          </a:prstGeom>
          <a:noFill/>
        </p:spPr>
        <p:txBody>
          <a:bodyPr wrap="square">
            <a:spAutoFit/>
          </a:bodyPr>
          <a:lstStyle/>
          <a:p>
            <a:r>
              <a:rPr lang="en-US" sz="2000" dirty="0">
                <a:hlinkClick r:id="rId2"/>
              </a:rPr>
              <a:t>Simon Sinek</a:t>
            </a:r>
          </a:p>
          <a:p>
            <a:endParaRPr lang="en-US" sz="2000" dirty="0">
              <a:hlinkClick r:id="rId2"/>
            </a:endParaRPr>
          </a:p>
          <a:p>
            <a:r>
              <a:rPr lang="en-US" sz="2000" dirty="0">
                <a:hlinkClick r:id="rId2"/>
              </a:rPr>
              <a:t>https://www.youtube.com/watch?v=GaGsw1MFgk8</a:t>
            </a:r>
            <a:endParaRPr lang="en-US" sz="2000" dirty="0"/>
          </a:p>
        </p:txBody>
      </p:sp>
      <p:pic>
        <p:nvPicPr>
          <p:cNvPr id="2052" name="Picture 4" descr="The theory of Golden Circle model">
            <a:extLst>
              <a:ext uri="{FF2B5EF4-FFF2-40B4-BE49-F238E27FC236}">
                <a16:creationId xmlns:a16="http://schemas.microsoft.com/office/drawing/2014/main" id="{B7000361-F7C4-4280-8DE6-7ABCE9E340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20" y="0"/>
            <a:ext cx="963975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41572824-4509-46D9-B3E8-F4AD5E40EE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7771" y="3429000"/>
            <a:ext cx="1967824" cy="1967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548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E5EBB732-4720-4A4C-BEA1-62B10427004C}"/>
              </a:ext>
            </a:extLst>
          </p:cNvPr>
          <p:cNvPicPr>
            <a:picLocks noChangeAspect="1"/>
          </p:cNvPicPr>
          <p:nvPr/>
        </p:nvPicPr>
        <p:blipFill>
          <a:blip r:embed="rId3"/>
          <a:stretch>
            <a:fillRect/>
          </a:stretch>
        </p:blipFill>
        <p:spPr>
          <a:xfrm>
            <a:off x="238210" y="5434057"/>
            <a:ext cx="1209589" cy="1209589"/>
          </a:xfrm>
          <a:prstGeom prst="rect">
            <a:avLst/>
          </a:prstGeom>
        </p:spPr>
      </p:pic>
      <p:pic>
        <p:nvPicPr>
          <p:cNvPr id="8" name="Picture 7">
            <a:extLst>
              <a:ext uri="{FF2B5EF4-FFF2-40B4-BE49-F238E27FC236}">
                <a16:creationId xmlns:a16="http://schemas.microsoft.com/office/drawing/2014/main" id="{D31D6464-7EEF-4C34-8380-D50900FAEFF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207390" y="-14452"/>
            <a:ext cx="9163269" cy="6872452"/>
          </a:xfrm>
          <a:prstGeom prst="rect">
            <a:avLst/>
          </a:prstGeom>
        </p:spPr>
      </p:pic>
      <p:sp>
        <p:nvSpPr>
          <p:cNvPr id="2" name="Oval 1">
            <a:extLst>
              <a:ext uri="{FF2B5EF4-FFF2-40B4-BE49-F238E27FC236}">
                <a16:creationId xmlns:a16="http://schemas.microsoft.com/office/drawing/2014/main" id="{FB085C44-00FC-4A6C-935B-1960AF08CA91}"/>
              </a:ext>
            </a:extLst>
          </p:cNvPr>
          <p:cNvSpPr/>
          <p:nvPr/>
        </p:nvSpPr>
        <p:spPr>
          <a:xfrm>
            <a:off x="7755090" y="3291840"/>
            <a:ext cx="548640" cy="5384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83A47904-8DAE-4E9A-B8CD-0338D7DB374E}"/>
              </a:ext>
            </a:extLst>
          </p:cNvPr>
          <p:cNvSpPr/>
          <p:nvPr/>
        </p:nvSpPr>
        <p:spPr>
          <a:xfrm>
            <a:off x="8349637" y="3302000"/>
            <a:ext cx="548640" cy="5384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25C8D6E6-1596-489E-9229-C4E8D0E757B3}"/>
              </a:ext>
            </a:extLst>
          </p:cNvPr>
          <p:cNvSpPr/>
          <p:nvPr/>
        </p:nvSpPr>
        <p:spPr>
          <a:xfrm>
            <a:off x="7993380" y="3830320"/>
            <a:ext cx="548640" cy="5384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a:extLst>
              <a:ext uri="{FF2B5EF4-FFF2-40B4-BE49-F238E27FC236}">
                <a16:creationId xmlns:a16="http://schemas.microsoft.com/office/drawing/2014/main" id="{2FF04645-D23F-4D32-866E-18CF285C48DB}"/>
              </a:ext>
            </a:extLst>
          </p:cNvPr>
          <p:cNvCxnSpPr>
            <a:cxnSpLocks/>
          </p:cNvCxnSpPr>
          <p:nvPr/>
        </p:nvCxnSpPr>
        <p:spPr>
          <a:xfrm>
            <a:off x="8816340" y="3561080"/>
            <a:ext cx="566419"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6B5B5EF-E86B-4A58-8889-EC878CEDC614}"/>
              </a:ext>
            </a:extLst>
          </p:cNvPr>
          <p:cNvSpPr txBox="1"/>
          <p:nvPr/>
        </p:nvSpPr>
        <p:spPr>
          <a:xfrm>
            <a:off x="8980214" y="3145581"/>
            <a:ext cx="1390445" cy="830997"/>
          </a:xfrm>
          <a:prstGeom prst="rect">
            <a:avLst/>
          </a:prstGeom>
          <a:noFill/>
        </p:spPr>
        <p:txBody>
          <a:bodyPr wrap="none" rtlCol="0">
            <a:spAutoFit/>
          </a:bodyPr>
          <a:lstStyle/>
          <a:p>
            <a:r>
              <a:rPr lang="en-US" sz="2400" dirty="0"/>
              <a:t>Buyer </a:t>
            </a:r>
          </a:p>
          <a:p>
            <a:r>
              <a:rPr lang="en-US" sz="2400" dirty="0"/>
              <a:t>Personas</a:t>
            </a:r>
          </a:p>
        </p:txBody>
      </p:sp>
    </p:spTree>
    <p:extLst>
      <p:ext uri="{BB962C8B-B14F-4D97-AF65-F5344CB8AC3E}">
        <p14:creationId xmlns:p14="http://schemas.microsoft.com/office/powerpoint/2010/main" val="3255289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arget Market: Definition, Purpose, Examples, Market Segments">
            <a:extLst>
              <a:ext uri="{FF2B5EF4-FFF2-40B4-BE49-F238E27FC236}">
                <a16:creationId xmlns:a16="http://schemas.microsoft.com/office/drawing/2014/main" id="{43FE22C0-FC39-67A8-3C4F-3A856345BCAF}"/>
              </a:ext>
            </a:extLst>
          </p:cNvPr>
          <p:cNvPicPr>
            <a:picLocks noChangeAspect="1" noChangeArrowheads="1"/>
          </p:cNvPicPr>
          <p:nvPr/>
        </p:nvPicPr>
        <p:blipFill rotWithShape="1">
          <a:blip r:embed="rId2">
            <a:alphaModFix amt="8000"/>
            <a:extLst>
              <a:ext uri="{28A0092B-C50C-407E-A947-70E740481C1C}">
                <a14:useLocalDpi xmlns:a14="http://schemas.microsoft.com/office/drawing/2010/main" val="0"/>
              </a:ext>
            </a:extLst>
          </a:blip>
          <a:srcRect t="-5278" b="76389"/>
          <a:stretch/>
        </p:blipFill>
        <p:spPr bwMode="auto">
          <a:xfrm>
            <a:off x="1152525" y="190501"/>
            <a:ext cx="10287000" cy="1981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89C5E8E-B8E1-4A86-9BCF-87176C37E17D}"/>
              </a:ext>
            </a:extLst>
          </p:cNvPr>
          <p:cNvSpPr>
            <a:spLocks noGrp="1"/>
          </p:cNvSpPr>
          <p:nvPr>
            <p:ph type="title"/>
          </p:nvPr>
        </p:nvSpPr>
        <p:spPr/>
        <p:txBody>
          <a:bodyPr/>
          <a:lstStyle/>
          <a:p>
            <a:r>
              <a:rPr lang="en-US" b="1" dirty="0"/>
              <a:t>What Is a Buyer Persona?</a:t>
            </a:r>
            <a:br>
              <a:rPr lang="en-US" b="1" dirty="0"/>
            </a:br>
            <a:endParaRPr lang="en-US" dirty="0"/>
          </a:p>
        </p:txBody>
      </p:sp>
      <p:sp>
        <p:nvSpPr>
          <p:cNvPr id="3" name="Content Placeholder 2">
            <a:extLst>
              <a:ext uri="{FF2B5EF4-FFF2-40B4-BE49-F238E27FC236}">
                <a16:creationId xmlns:a16="http://schemas.microsoft.com/office/drawing/2014/main" id="{2B103548-4761-4097-B090-449EE5D89A38}"/>
              </a:ext>
            </a:extLst>
          </p:cNvPr>
          <p:cNvSpPr>
            <a:spLocks noGrp="1"/>
          </p:cNvSpPr>
          <p:nvPr>
            <p:ph idx="1"/>
          </p:nvPr>
        </p:nvSpPr>
        <p:spPr>
          <a:xfrm>
            <a:off x="1371600" y="2171700"/>
            <a:ext cx="9601200" cy="3581400"/>
          </a:xfrm>
        </p:spPr>
        <p:txBody>
          <a:bodyPr/>
          <a:lstStyle/>
          <a:p>
            <a:r>
              <a:rPr lang="en-US" dirty="0"/>
              <a:t>A buyer persona is not about describing the business’s potential purchasing audience, but about generating </a:t>
            </a:r>
            <a:r>
              <a:rPr lang="en-US" sz="2800" dirty="0"/>
              <a:t>a set of insights that can be used by marketing, </a:t>
            </a:r>
            <a:r>
              <a:rPr lang="en-US" dirty="0"/>
              <a:t>sales, and product departments to make informed decisions and smarter investments.</a:t>
            </a:r>
          </a:p>
          <a:p>
            <a:endParaRPr lang="en-US" dirty="0"/>
          </a:p>
          <a:p>
            <a:r>
              <a:rPr lang="en-US" dirty="0"/>
              <a:t>Why are Buyer Personas/Target Markets so important for Social Media?</a:t>
            </a:r>
          </a:p>
          <a:p>
            <a:pPr marL="0" indent="0">
              <a:buNone/>
            </a:pPr>
            <a:endParaRPr lang="en-US" dirty="0"/>
          </a:p>
          <a:p>
            <a:r>
              <a:rPr lang="en-US" b="1" dirty="0">
                <a:solidFill>
                  <a:srgbClr val="C00000"/>
                </a:solidFill>
              </a:rPr>
              <a:t>You want to know as much about them as possible so that you can provide personalized service, relevant content, and helpful sales information.</a:t>
            </a:r>
            <a:endParaRPr lang="en-US" dirty="0">
              <a:solidFill>
                <a:srgbClr val="C00000"/>
              </a:solidFill>
            </a:endParaRPr>
          </a:p>
          <a:p>
            <a:endParaRPr lang="en-US" dirty="0"/>
          </a:p>
        </p:txBody>
      </p:sp>
    </p:spTree>
    <p:extLst>
      <p:ext uri="{BB962C8B-B14F-4D97-AF65-F5344CB8AC3E}">
        <p14:creationId xmlns:p14="http://schemas.microsoft.com/office/powerpoint/2010/main" val="1793594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termine your Business Persona using Artificial Intelligence (AI)">
            <a:extLst>
              <a:ext uri="{FF2B5EF4-FFF2-40B4-BE49-F238E27FC236}">
                <a16:creationId xmlns:a16="http://schemas.microsoft.com/office/drawing/2014/main" id="{F9683137-8D5D-989B-DC12-BABD8D730D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6" y="0"/>
            <a:ext cx="1246909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616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7AF74D-74E6-3D97-5F28-1531FF7044BB}"/>
              </a:ext>
            </a:extLst>
          </p:cNvPr>
          <p:cNvPicPr>
            <a:picLocks noChangeAspect="1"/>
          </p:cNvPicPr>
          <p:nvPr/>
        </p:nvPicPr>
        <p:blipFill>
          <a:blip r:embed="rId2">
            <a:alphaModFix amt="7000"/>
          </a:blip>
          <a:stretch>
            <a:fillRect/>
          </a:stretch>
        </p:blipFill>
        <p:spPr>
          <a:xfrm>
            <a:off x="3073138" y="-1"/>
            <a:ext cx="9118862" cy="6849279"/>
          </a:xfrm>
          <a:prstGeom prst="rect">
            <a:avLst/>
          </a:prstGeom>
        </p:spPr>
      </p:pic>
      <p:sp>
        <p:nvSpPr>
          <p:cNvPr id="2" name="Title 1">
            <a:extLst>
              <a:ext uri="{FF2B5EF4-FFF2-40B4-BE49-F238E27FC236}">
                <a16:creationId xmlns:a16="http://schemas.microsoft.com/office/drawing/2014/main" id="{995024B6-C1EE-514D-734B-4567B5740015}"/>
              </a:ext>
            </a:extLst>
          </p:cNvPr>
          <p:cNvSpPr>
            <a:spLocks noGrp="1"/>
          </p:cNvSpPr>
          <p:nvPr>
            <p:ph type="title"/>
          </p:nvPr>
        </p:nvSpPr>
        <p:spPr>
          <a:xfrm>
            <a:off x="1295399" y="362474"/>
            <a:ext cx="10166059" cy="736484"/>
          </a:xfrm>
        </p:spPr>
        <p:txBody>
          <a:bodyPr>
            <a:normAutofit/>
          </a:bodyPr>
          <a:lstStyle/>
          <a:p>
            <a:r>
              <a:rPr lang="en-US" sz="4000" dirty="0"/>
              <a:t>Creating Target Markets with AI</a:t>
            </a:r>
          </a:p>
        </p:txBody>
      </p:sp>
      <p:sp>
        <p:nvSpPr>
          <p:cNvPr id="3" name="Content Placeholder 2">
            <a:extLst>
              <a:ext uri="{FF2B5EF4-FFF2-40B4-BE49-F238E27FC236}">
                <a16:creationId xmlns:a16="http://schemas.microsoft.com/office/drawing/2014/main" id="{13BB18E3-8815-203B-42F2-9963AC00998D}"/>
              </a:ext>
            </a:extLst>
          </p:cNvPr>
          <p:cNvSpPr>
            <a:spLocks noGrp="1"/>
          </p:cNvSpPr>
          <p:nvPr>
            <p:ph idx="1"/>
          </p:nvPr>
        </p:nvSpPr>
        <p:spPr>
          <a:xfrm>
            <a:off x="892028" y="913335"/>
            <a:ext cx="11299972" cy="5935943"/>
          </a:xfrm>
        </p:spPr>
        <p:txBody>
          <a:bodyPr>
            <a:normAutofit fontScale="92500" lnSpcReduction="10000"/>
          </a:bodyPr>
          <a:lstStyle/>
          <a:p>
            <a:pPr>
              <a:lnSpc>
                <a:spcPct val="110000"/>
              </a:lnSpc>
              <a:spcBef>
                <a:spcPts val="0"/>
              </a:spcBef>
              <a:spcAft>
                <a:spcPts val="0"/>
              </a:spcAft>
            </a:pPr>
            <a:endParaRPr lang="en-US" sz="1600" dirty="0">
              <a:solidFill>
                <a:srgbClr val="FF0000"/>
              </a:solidFill>
              <a:hlinkClick r:id="rId3"/>
            </a:endParaRPr>
          </a:p>
          <a:p>
            <a:pPr>
              <a:lnSpc>
                <a:spcPct val="110000"/>
              </a:lnSpc>
              <a:spcBef>
                <a:spcPts val="0"/>
              </a:spcBef>
              <a:spcAft>
                <a:spcPts val="0"/>
              </a:spcAft>
            </a:pPr>
            <a:r>
              <a:rPr lang="en-US" sz="1800" dirty="0">
                <a:solidFill>
                  <a:srgbClr val="FF0000"/>
                </a:solidFill>
                <a:hlinkClick r:id="rId3"/>
              </a:rPr>
              <a:t>https://chat.openai.com/</a:t>
            </a:r>
            <a:endParaRPr lang="en-US" sz="1800" dirty="0">
              <a:solidFill>
                <a:srgbClr val="FF0000"/>
              </a:solidFill>
            </a:endParaRPr>
          </a:p>
          <a:p>
            <a:pPr>
              <a:lnSpc>
                <a:spcPct val="110000"/>
              </a:lnSpc>
              <a:spcBef>
                <a:spcPts val="0"/>
              </a:spcBef>
              <a:spcAft>
                <a:spcPts val="0"/>
              </a:spcAft>
            </a:pPr>
            <a:r>
              <a:rPr lang="en-US" sz="1800" dirty="0">
                <a:solidFill>
                  <a:srgbClr val="FF0000"/>
                </a:solidFill>
                <a:hlinkClick r:id="rId4"/>
              </a:rPr>
              <a:t>https://claude.ai/</a:t>
            </a:r>
            <a:endParaRPr lang="en-US" sz="1800" dirty="0">
              <a:solidFill>
                <a:srgbClr val="FF0000"/>
              </a:solidFill>
            </a:endParaRPr>
          </a:p>
          <a:p>
            <a:pPr>
              <a:lnSpc>
                <a:spcPct val="110000"/>
              </a:lnSpc>
              <a:spcBef>
                <a:spcPts val="0"/>
              </a:spcBef>
              <a:spcAft>
                <a:spcPts val="0"/>
              </a:spcAft>
            </a:pPr>
            <a:r>
              <a:rPr lang="en-US" sz="1800" dirty="0">
                <a:solidFill>
                  <a:srgbClr val="FF0000"/>
                </a:solidFill>
                <a:hlinkClick r:id="rId5"/>
              </a:rPr>
              <a:t>https://www.perplexity.ai/</a:t>
            </a:r>
            <a:endParaRPr lang="en-US" sz="1800" dirty="0">
              <a:solidFill>
                <a:srgbClr val="FF0000"/>
              </a:solidFill>
            </a:endParaRPr>
          </a:p>
          <a:p>
            <a:pPr marL="0" indent="0">
              <a:buNone/>
            </a:pPr>
            <a:endParaRPr lang="en-US" sz="500" dirty="0">
              <a:solidFill>
                <a:srgbClr val="FF0000"/>
              </a:solidFill>
            </a:endParaRPr>
          </a:p>
          <a:p>
            <a:r>
              <a:rPr lang="en-US" sz="1600" b="0" i="0" dirty="0">
                <a:effectLst/>
                <a:latin typeface="Avantt"/>
              </a:rPr>
              <a:t>Build a persona for a Marketing Director of a non-profit in the </a:t>
            </a:r>
            <a:r>
              <a:rPr lang="en-US" sz="1600" dirty="0">
                <a:latin typeface="Avantt"/>
              </a:rPr>
              <a:t>M</a:t>
            </a:r>
            <a:r>
              <a:rPr lang="en-US" sz="1600" b="0" i="0" dirty="0">
                <a:effectLst/>
                <a:latin typeface="Avantt"/>
              </a:rPr>
              <a:t>idwest US with a mission to provide better access to healthcare resources in under-served communities. The goals of this person are to create more effective fundraising campaigns through digital marketing and to promote their events.</a:t>
            </a:r>
          </a:p>
          <a:p>
            <a:pPr lvl="1"/>
            <a:r>
              <a:rPr lang="en-US" sz="1600" b="0" i="0" dirty="0">
                <a:effectLst/>
                <a:latin typeface="Avantt"/>
              </a:rPr>
              <a:t> Follow-up questions</a:t>
            </a:r>
          </a:p>
          <a:p>
            <a:pPr lvl="2"/>
            <a:r>
              <a:rPr lang="en-US" sz="1600" b="0" i="0" dirty="0">
                <a:effectLst/>
                <a:latin typeface="Avantt"/>
              </a:rPr>
              <a:t>What words does this person use to describe their marketing challenges and solutions?</a:t>
            </a:r>
          </a:p>
          <a:p>
            <a:pPr lvl="2"/>
            <a:r>
              <a:rPr lang="en-US" sz="1600" b="0" i="0" dirty="0">
                <a:effectLst/>
                <a:latin typeface="Avantt"/>
              </a:rPr>
              <a:t>What kinds of things might happen that make this person realize that they need help?</a:t>
            </a:r>
          </a:p>
          <a:p>
            <a:pPr lvl="2"/>
            <a:r>
              <a:rPr lang="en-US" sz="1600" b="0" i="0" dirty="0">
                <a:effectLst/>
                <a:latin typeface="Avantt"/>
              </a:rPr>
              <a:t>What information about the business would they need before contacting them about your products or services?</a:t>
            </a:r>
          </a:p>
          <a:p>
            <a:pPr lvl="2"/>
            <a:r>
              <a:rPr lang="en-US" sz="1600" b="0" i="0" dirty="0">
                <a:effectLst/>
                <a:latin typeface="Avantt"/>
              </a:rPr>
              <a:t>Which of their top concerns are not addressed on this webpage? [copy and paste in a webpage]</a:t>
            </a:r>
          </a:p>
          <a:p>
            <a:pPr lvl="2"/>
            <a:r>
              <a:rPr lang="en-US" sz="1600" b="0" i="0" dirty="0">
                <a:effectLst/>
                <a:latin typeface="Avantt"/>
              </a:rPr>
              <a:t>List their hopes/dreams, fears/concerns, emotional triggers, and decision criteria </a:t>
            </a:r>
          </a:p>
          <a:p>
            <a:pPr lvl="2"/>
            <a:r>
              <a:rPr lang="en-US" sz="1600" b="0" i="0" dirty="0">
                <a:effectLst/>
                <a:latin typeface="Avantt"/>
              </a:rPr>
              <a:t>What type of lifestyle would someone have if they were in the market for [product/service]?</a:t>
            </a:r>
          </a:p>
          <a:p>
            <a:pPr lvl="2"/>
            <a:r>
              <a:rPr lang="en-US" sz="1600" b="0" i="0" dirty="0">
                <a:effectLst/>
                <a:latin typeface="Avantt"/>
              </a:rPr>
              <a:t>What are the common pain points that someone might have, who is looking to purchase [product/service]?</a:t>
            </a:r>
          </a:p>
          <a:p>
            <a:pPr lvl="2"/>
            <a:r>
              <a:rPr lang="en-US" sz="1600" b="0" i="0" dirty="0">
                <a:effectLst/>
                <a:latin typeface="Avantt"/>
              </a:rPr>
              <a:t>What are the values, interests, and hobbies of the individuals who would buy [product/service]?</a:t>
            </a:r>
          </a:p>
          <a:p>
            <a:pPr lvl="2"/>
            <a:r>
              <a:rPr lang="en-US" sz="1600" dirty="0"/>
              <a:t>review the AI-generated persona and make necessary corrections based on your knowledge of the audience.</a:t>
            </a:r>
            <a:endParaRPr lang="en-US" sz="1600" b="0" i="0" dirty="0">
              <a:effectLst/>
              <a:latin typeface="Avantt"/>
            </a:endParaRPr>
          </a:p>
          <a:p>
            <a:r>
              <a:rPr lang="en-US" sz="1600" dirty="0">
                <a:solidFill>
                  <a:srgbClr val="C00000"/>
                </a:solidFill>
              </a:rPr>
              <a:t>Review the AI-generated persona and make necessary corrections based on your knowledge of the audience.</a:t>
            </a:r>
          </a:p>
          <a:p>
            <a:r>
              <a:rPr lang="en-US" sz="1600" dirty="0">
                <a:solidFill>
                  <a:srgbClr val="C00000"/>
                </a:solidFill>
              </a:rPr>
              <a:t>Use follow-up questions to clarify or expand on any answers. How, when, why, where</a:t>
            </a:r>
          </a:p>
          <a:p>
            <a:r>
              <a:rPr lang="en-US" sz="1600" dirty="0">
                <a:solidFill>
                  <a:srgbClr val="C00000"/>
                </a:solidFill>
              </a:rPr>
              <a:t>Save this Chat and continue to use and build from the responses.</a:t>
            </a:r>
          </a:p>
        </p:txBody>
      </p:sp>
    </p:spTree>
    <p:extLst>
      <p:ext uri="{BB962C8B-B14F-4D97-AF65-F5344CB8AC3E}">
        <p14:creationId xmlns:p14="http://schemas.microsoft.com/office/powerpoint/2010/main" val="1507901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7AF74D-74E6-3D97-5F28-1531FF7044BB}"/>
              </a:ext>
            </a:extLst>
          </p:cNvPr>
          <p:cNvPicPr>
            <a:picLocks noChangeAspect="1"/>
          </p:cNvPicPr>
          <p:nvPr/>
        </p:nvPicPr>
        <p:blipFill>
          <a:blip r:embed="rId2">
            <a:alphaModFix amt="7000"/>
          </a:blip>
          <a:stretch>
            <a:fillRect/>
          </a:stretch>
        </p:blipFill>
        <p:spPr>
          <a:xfrm>
            <a:off x="3073138" y="-1"/>
            <a:ext cx="9118862" cy="6849279"/>
          </a:xfrm>
          <a:prstGeom prst="rect">
            <a:avLst/>
          </a:prstGeom>
        </p:spPr>
      </p:pic>
      <p:sp>
        <p:nvSpPr>
          <p:cNvPr id="3" name="Content Placeholder 2">
            <a:extLst>
              <a:ext uri="{FF2B5EF4-FFF2-40B4-BE49-F238E27FC236}">
                <a16:creationId xmlns:a16="http://schemas.microsoft.com/office/drawing/2014/main" id="{13BB18E3-8815-203B-42F2-9963AC00998D}"/>
              </a:ext>
            </a:extLst>
          </p:cNvPr>
          <p:cNvSpPr>
            <a:spLocks noGrp="1"/>
          </p:cNvSpPr>
          <p:nvPr>
            <p:ph idx="1"/>
          </p:nvPr>
        </p:nvSpPr>
        <p:spPr>
          <a:xfrm>
            <a:off x="914400" y="983227"/>
            <a:ext cx="8072284" cy="5866052"/>
          </a:xfrm>
        </p:spPr>
        <p:txBody>
          <a:bodyPr>
            <a:normAutofit/>
          </a:bodyPr>
          <a:lstStyle/>
          <a:p>
            <a:pPr>
              <a:lnSpc>
                <a:spcPct val="110000"/>
              </a:lnSpc>
              <a:spcBef>
                <a:spcPts val="0"/>
              </a:spcBef>
              <a:spcAft>
                <a:spcPts val="0"/>
              </a:spcAft>
            </a:pPr>
            <a:endParaRPr lang="en-US" sz="1600" dirty="0"/>
          </a:p>
          <a:p>
            <a:pPr>
              <a:lnSpc>
                <a:spcPct val="110000"/>
              </a:lnSpc>
              <a:spcBef>
                <a:spcPts val="0"/>
              </a:spcBef>
              <a:spcAft>
                <a:spcPts val="0"/>
              </a:spcAft>
            </a:pPr>
            <a:endParaRPr lang="en-US" sz="1600" dirty="0"/>
          </a:p>
          <a:p>
            <a:pPr marL="0" indent="0">
              <a:lnSpc>
                <a:spcPct val="110000"/>
              </a:lnSpc>
              <a:spcBef>
                <a:spcPts val="0"/>
              </a:spcBef>
              <a:spcAft>
                <a:spcPts val="0"/>
              </a:spcAft>
              <a:buNone/>
            </a:pPr>
            <a:endParaRPr lang="en-US" sz="1600" dirty="0"/>
          </a:p>
          <a:p>
            <a:pPr>
              <a:lnSpc>
                <a:spcPct val="110000"/>
              </a:lnSpc>
              <a:spcBef>
                <a:spcPts val="0"/>
              </a:spcBef>
              <a:spcAft>
                <a:spcPts val="0"/>
              </a:spcAft>
            </a:pPr>
            <a:r>
              <a:rPr lang="en-US" sz="4000" dirty="0"/>
              <a:t>Remember, AI is just a tool to help spark creativity and generate ideas quickly. The real value comes from your ability to refine and develop those ideas into compelling content that resonates with your audience.</a:t>
            </a:r>
          </a:p>
          <a:p>
            <a:pPr>
              <a:lnSpc>
                <a:spcPct val="110000"/>
              </a:lnSpc>
              <a:spcBef>
                <a:spcPts val="0"/>
              </a:spcBef>
              <a:spcAft>
                <a:spcPts val="0"/>
              </a:spcAft>
            </a:pPr>
            <a:endParaRPr lang="en-US" sz="1600" dirty="0"/>
          </a:p>
          <a:p>
            <a:pPr>
              <a:lnSpc>
                <a:spcPct val="110000"/>
              </a:lnSpc>
              <a:spcBef>
                <a:spcPts val="0"/>
              </a:spcBef>
              <a:spcAft>
                <a:spcPts val="0"/>
              </a:spcAft>
            </a:pPr>
            <a:endParaRPr lang="en-US" sz="1600" dirty="0"/>
          </a:p>
        </p:txBody>
      </p:sp>
      <p:sp>
        <p:nvSpPr>
          <p:cNvPr id="6" name="Title 1">
            <a:extLst>
              <a:ext uri="{FF2B5EF4-FFF2-40B4-BE49-F238E27FC236}">
                <a16:creationId xmlns:a16="http://schemas.microsoft.com/office/drawing/2014/main" id="{383DA011-4874-C842-6F80-5B3911A0FAED}"/>
              </a:ext>
            </a:extLst>
          </p:cNvPr>
          <p:cNvSpPr txBox="1">
            <a:spLocks/>
          </p:cNvSpPr>
          <p:nvPr/>
        </p:nvSpPr>
        <p:spPr>
          <a:xfrm>
            <a:off x="1295399" y="362474"/>
            <a:ext cx="10166059" cy="736484"/>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4000" dirty="0"/>
              <a:t>Creating Target Markets with AI</a:t>
            </a:r>
          </a:p>
        </p:txBody>
      </p:sp>
      <p:pic>
        <p:nvPicPr>
          <p:cNvPr id="9" name="Picture 8" descr="A close-up of a sign&#10;&#10;Description automatically generated">
            <a:extLst>
              <a:ext uri="{FF2B5EF4-FFF2-40B4-BE49-F238E27FC236}">
                <a16:creationId xmlns:a16="http://schemas.microsoft.com/office/drawing/2014/main" id="{01D3F4C2-6D2A-30F0-D242-9C8D75EA74B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986684" y="2012584"/>
            <a:ext cx="2945984" cy="1961534"/>
          </a:xfrm>
          <a:prstGeom prst="rect">
            <a:avLst/>
          </a:prstGeom>
        </p:spPr>
      </p:pic>
    </p:spTree>
    <p:extLst>
      <p:ext uri="{BB962C8B-B14F-4D97-AF65-F5344CB8AC3E}">
        <p14:creationId xmlns:p14="http://schemas.microsoft.com/office/powerpoint/2010/main" val="62151019"/>
      </p:ext>
    </p:extLst>
  </p:cSld>
  <p:clrMapOvr>
    <a:masterClrMapping/>
  </p:clrMapOvr>
</p:sld>
</file>

<file path=ppt/theme/theme1.xml><?xml version="1.0" encoding="utf-8"?>
<a:theme xmlns:a="http://schemas.openxmlformats.org/drawingml/2006/main" name="Crop">
  <a:themeElements>
    <a:clrScheme name="Custom 1">
      <a:dk1>
        <a:sysClr val="windowText" lastClr="000000"/>
      </a:dk1>
      <a:lt1>
        <a:sysClr val="window" lastClr="FFFFFF"/>
      </a:lt1>
      <a:dk2>
        <a:srgbClr val="1A2E40"/>
      </a:dk2>
      <a:lt2>
        <a:srgbClr val="E1ECEE"/>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TM02900771[[fn=Slice]]</Template>
  <TotalTime>4408</TotalTime>
  <Words>1284</Words>
  <Application>Microsoft Office PowerPoint</Application>
  <PresentationFormat>Widescreen</PresentationFormat>
  <Paragraphs>134</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Aharoni</vt:lpstr>
      <vt:lpstr>Arial</vt:lpstr>
      <vt:lpstr>Avantt</vt:lpstr>
      <vt:lpstr>Calibri</vt:lpstr>
      <vt:lpstr>Franklin Gothic Book</vt:lpstr>
      <vt:lpstr>Oxygen</vt:lpstr>
      <vt:lpstr>Wingdings</vt:lpstr>
      <vt:lpstr>Crop</vt:lpstr>
      <vt:lpstr>Social Media Strategy:  Building it from Scratch </vt:lpstr>
      <vt:lpstr>How the Sessions Will Work</vt:lpstr>
      <vt:lpstr>Week 2 – Reaching Target Audiences Creating a Presence on Social Media </vt:lpstr>
      <vt:lpstr>PowerPoint Presentation</vt:lpstr>
      <vt:lpstr>PowerPoint Presentation</vt:lpstr>
      <vt:lpstr>What Is a Buyer Persona? </vt:lpstr>
      <vt:lpstr>PowerPoint Presentation</vt:lpstr>
      <vt:lpstr>Creating Target Markets with AI</vt:lpstr>
      <vt:lpstr>PowerPoint Presentation</vt:lpstr>
      <vt:lpstr>Preparing Content Talk Benefits, Not Features </vt:lpstr>
      <vt:lpstr>The 3 Main Types of Benefits Buyer Personas Look for </vt:lpstr>
      <vt:lpstr>Writing Content for Social Media</vt:lpstr>
      <vt:lpstr>PowerPoint Presentation</vt:lpstr>
      <vt:lpstr>Tell Stories When Possible</vt:lpstr>
      <vt:lpstr>How do you Find Content?</vt:lpstr>
      <vt:lpstr>End of Session 2 </vt:lpstr>
      <vt:lpstr>PowerPoint Presentation</vt:lpstr>
      <vt:lpstr>Writing Content for Your Buyer Persona Creating Empathy with your Buyer Persona Create Statements from the Viewpoint of your Persona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Strategy: Building it from Scratch  Week #1: Online Research &amp; Strategy</dc:title>
  <dc:creator>kellieemrich@gmail.com</dc:creator>
  <cp:lastModifiedBy>Kellie Emrich</cp:lastModifiedBy>
  <cp:revision>115</cp:revision>
  <dcterms:created xsi:type="dcterms:W3CDTF">2020-03-31T14:10:29Z</dcterms:created>
  <dcterms:modified xsi:type="dcterms:W3CDTF">2024-04-25T11:02:21Z</dcterms:modified>
</cp:coreProperties>
</file>